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 id="2147483663" r:id="rId2"/>
  </p:sldMasterIdLst>
  <p:notesMasterIdLst>
    <p:notesMasterId r:id="rId6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316"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12192000" cy="6858000"/>
  <p:notesSz cx="6858000" cy="994568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09">
          <p15:clr>
            <a:srgbClr val="A4A3A4"/>
          </p15:clr>
        </p15:guide>
        <p15:guide id="2" orient="horz" pos="1389">
          <p15:clr>
            <a:srgbClr val="A4A3A4"/>
          </p15:clr>
        </p15:guide>
        <p15:guide id="3" orient="horz" pos="3838">
          <p15:clr>
            <a:srgbClr val="A4A3A4"/>
          </p15:clr>
        </p15:guide>
        <p15:guide id="4" pos="3840">
          <p15:clr>
            <a:srgbClr val="A4A3A4"/>
          </p15:clr>
        </p15:guide>
        <p15:guide id="5" pos="3727">
          <p15:clr>
            <a:srgbClr val="A4A3A4"/>
          </p15:clr>
        </p15:guide>
        <p15:guide id="6" pos="3953">
          <p15:clr>
            <a:srgbClr val="A4A3A4"/>
          </p15:clr>
        </p15:guide>
        <p15:guide id="7" pos="4861">
          <p15:clr>
            <a:srgbClr val="A4A3A4"/>
          </p15:clr>
        </p15:guide>
        <p15:guide id="8" pos="5065">
          <p15:clr>
            <a:srgbClr val="A4A3A4"/>
          </p15:clr>
        </p15:guide>
        <p15:guide id="9" pos="7106">
          <p15:clr>
            <a:srgbClr val="A4A3A4"/>
          </p15:clr>
        </p15:guide>
        <p15:guide id="10" pos="2819">
          <p15:clr>
            <a:srgbClr val="A4A3A4"/>
          </p15:clr>
        </p15:guide>
        <p15:guide id="11" pos="2615">
          <p15:clr>
            <a:srgbClr val="A4A3A4"/>
          </p15:clr>
        </p15:guide>
        <p15:guide id="12" pos="574">
          <p15:clr>
            <a:srgbClr val="A4A3A4"/>
          </p15:clr>
        </p15:guide>
        <p15:guide id="13" orient="horz" pos="799">
          <p15:clr>
            <a:srgbClr val="A4A3A4"/>
          </p15:clr>
        </p15:guide>
        <p15:guide id="14" orient="horz" pos="411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474" y="96"/>
      </p:cViewPr>
      <p:guideLst>
        <p:guide orient="horz" pos="709"/>
        <p:guide orient="horz" pos="1389"/>
        <p:guide orient="horz" pos="3838"/>
        <p:guide pos="3840"/>
        <p:guide pos="3727"/>
        <p:guide pos="3953"/>
        <p:guide pos="4861"/>
        <p:guide pos="5065"/>
        <p:guide pos="7106"/>
        <p:guide pos="2819"/>
        <p:guide pos="2615"/>
        <p:guide pos="574"/>
        <p:guide orient="horz" pos="799"/>
        <p:guide orient="horz" pos="411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71460" cy="496194"/>
          </a:xfrm>
          <a:prstGeom prst="rect">
            <a:avLst/>
          </a:prstGeom>
          <a:noFill/>
          <a:ln>
            <a:noFill/>
          </a:ln>
        </p:spPr>
        <p:txBody>
          <a:bodyPr spcFirstLastPara="1" wrap="square" lIns="96000" tIns="48000" rIns="96000" bIns="480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7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7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7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7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7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7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7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7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840" y="1"/>
            <a:ext cx="2971460" cy="496194"/>
          </a:xfrm>
          <a:prstGeom prst="rect">
            <a:avLst/>
          </a:prstGeom>
          <a:noFill/>
          <a:ln>
            <a:noFill/>
          </a:ln>
        </p:spPr>
        <p:txBody>
          <a:bodyPr spcFirstLastPara="1" wrap="square" lIns="96000" tIns="48000" rIns="96000" bIns="480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7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7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7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7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7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7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7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7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447677"/>
            <a:ext cx="2971460" cy="496194"/>
          </a:xfrm>
          <a:prstGeom prst="rect">
            <a:avLst/>
          </a:prstGeom>
          <a:noFill/>
          <a:ln>
            <a:noFill/>
          </a:ln>
        </p:spPr>
        <p:txBody>
          <a:bodyPr spcFirstLastPara="1" wrap="square" lIns="96000" tIns="48000" rIns="96000" bIns="480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7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7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7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7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7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7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7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7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7" name="Google Shape;97;p1: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97021" lvl="0" indent="-120821" algn="l" rtl="0">
              <a:spcBef>
                <a:spcPts val="0"/>
              </a:spcBef>
              <a:spcAft>
                <a:spcPts val="0"/>
              </a:spcAft>
              <a:buClr>
                <a:schemeClr val="dk1"/>
              </a:buClr>
              <a:buSzPts val="1200"/>
              <a:buFont typeface="Arial"/>
              <a:buNone/>
            </a:pPr>
            <a:endParaRPr sz="1200" dirty="0"/>
          </a:p>
        </p:txBody>
      </p:sp>
      <p:sp>
        <p:nvSpPr>
          <p:cNvPr id="98" name="Google Shape;98;p1: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24fbd54481_0_406: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124fbd54481_0_406: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0"/>
              </a:spcBef>
              <a:spcAft>
                <a:spcPts val="0"/>
              </a:spcAft>
              <a:buNone/>
            </a:pPr>
            <a:endParaRPr/>
          </a:p>
        </p:txBody>
      </p:sp>
      <p:sp>
        <p:nvSpPr>
          <p:cNvPr id="212" name="Google Shape;212;g124fbd54481_0_406: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124fbd54481_0_380: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124fbd54481_0_380: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0"/>
              </a:spcBef>
              <a:spcAft>
                <a:spcPts val="0"/>
              </a:spcAft>
              <a:buNone/>
            </a:pPr>
            <a:endParaRPr sz="700"/>
          </a:p>
        </p:txBody>
      </p:sp>
      <p:sp>
        <p:nvSpPr>
          <p:cNvPr id="227" name="Google Shape;227;g124fbd54481_0_380: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24fbd54481_0_431: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124fbd54481_0_431: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0"/>
              </a:spcBef>
              <a:spcAft>
                <a:spcPts val="0"/>
              </a:spcAft>
              <a:buNone/>
            </a:pPr>
            <a:endParaRPr sz="700"/>
          </a:p>
        </p:txBody>
      </p:sp>
      <p:sp>
        <p:nvSpPr>
          <p:cNvPr id="240" name="Google Shape;240;g124fbd54481_0_431: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124fbd54481_0_443: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124fbd54481_0_443: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0"/>
              </a:spcBef>
              <a:spcAft>
                <a:spcPts val="0"/>
              </a:spcAft>
              <a:buNone/>
            </a:pPr>
            <a:endParaRPr sz="700"/>
          </a:p>
        </p:txBody>
      </p:sp>
      <p:sp>
        <p:nvSpPr>
          <p:cNvPr id="263" name="Google Shape;263;g124fbd54481_0_443: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5" name="Google Shape;275;p2: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97021" marR="0" lvl="0" indent="-197021" algn="l" rtl="0">
              <a:lnSpc>
                <a:spcPct val="100000"/>
              </a:lnSpc>
              <a:spcBef>
                <a:spcPts val="0"/>
              </a:spcBef>
              <a:spcAft>
                <a:spcPts val="0"/>
              </a:spcAft>
              <a:buClr>
                <a:srgbClr val="000000"/>
              </a:buClr>
              <a:buSzPts val="1200"/>
              <a:buFont typeface="Arial"/>
              <a:buChar char="•"/>
            </a:pPr>
            <a:r>
              <a:rPr lang="en-US" sz="1200" b="0" i="0" u="none" strike="noStrike" cap="none">
                <a:solidFill>
                  <a:srgbClr val="000000"/>
                </a:solidFill>
                <a:latin typeface="Arial"/>
                <a:ea typeface="Arial"/>
                <a:cs typeface="Arial"/>
                <a:sym typeface="Arial"/>
              </a:rPr>
              <a:t>Journalists and scholars have voiced concerns about </a:t>
            </a:r>
            <a:r>
              <a:rPr lang="en-US" sz="1200" b="1" i="0" u="none" strike="noStrike" cap="none">
                <a:solidFill>
                  <a:srgbClr val="000000"/>
                </a:solidFill>
                <a:latin typeface="Arial"/>
                <a:ea typeface="Arial"/>
                <a:cs typeface="Arial"/>
                <a:sym typeface="Arial"/>
              </a:rPr>
              <a:t>negative</a:t>
            </a:r>
            <a:r>
              <a:rPr lang="en-US" sz="1200" b="0" i="0" u="none" strike="noStrike" cap="none">
                <a:solidFill>
                  <a:srgbClr val="000000"/>
                </a:solidFill>
                <a:latin typeface="Arial"/>
                <a:ea typeface="Arial"/>
                <a:cs typeface="Arial"/>
                <a:sym typeface="Arial"/>
              </a:rPr>
              <a:t> public attitudes toward science, scientists, and their knowledge, methods, and (assumed) influence in political decision-making</a:t>
            </a:r>
            <a:endParaRPr/>
          </a:p>
          <a:p>
            <a:pPr marL="197021" marR="0" lvl="0" indent="-197021" algn="l" rtl="0">
              <a:lnSpc>
                <a:spcPct val="100000"/>
              </a:lnSpc>
              <a:spcBef>
                <a:spcPts val="360"/>
              </a:spcBef>
              <a:spcAft>
                <a:spcPts val="0"/>
              </a:spcAft>
              <a:buClr>
                <a:srgbClr val="000000"/>
              </a:buClr>
              <a:buSzPts val="1200"/>
              <a:buFont typeface="Arial"/>
              <a:buChar char="•"/>
            </a:pPr>
            <a:r>
              <a:rPr lang="en-US" sz="1200" b="0" i="0" u="none" strike="noStrike" cap="none">
                <a:solidFill>
                  <a:srgbClr val="000000"/>
                </a:solidFill>
                <a:latin typeface="Arial"/>
                <a:ea typeface="Arial"/>
                <a:cs typeface="Arial"/>
                <a:sym typeface="Arial"/>
              </a:rPr>
              <a:t>Some pundits suggest that these attitudes have even </a:t>
            </a:r>
            <a:r>
              <a:rPr lang="en-US" sz="1200" b="1" i="0" u="none" strike="noStrike" cap="none">
                <a:solidFill>
                  <a:srgbClr val="000000"/>
                </a:solidFill>
                <a:latin typeface="Arial"/>
                <a:ea typeface="Arial"/>
                <a:cs typeface="Arial"/>
                <a:sym typeface="Arial"/>
              </a:rPr>
              <a:t>increased</a:t>
            </a:r>
            <a:r>
              <a:rPr lang="en-US" sz="1200" b="0" i="0" u="none" strike="noStrike" cap="none">
                <a:solidFill>
                  <a:srgbClr val="000000"/>
                </a:solidFill>
                <a:latin typeface="Arial"/>
                <a:ea typeface="Arial"/>
                <a:cs typeface="Arial"/>
                <a:sym typeface="Arial"/>
              </a:rPr>
              <a:t> recently</a:t>
            </a:r>
            <a:endParaRPr sz="1200" b="0" i="0" u="none" strike="noStrike" cap="none">
              <a:solidFill>
                <a:srgbClr val="000000"/>
              </a:solidFill>
              <a:latin typeface="Arial"/>
              <a:ea typeface="Arial"/>
              <a:cs typeface="Arial"/>
              <a:sym typeface="Arial"/>
            </a:endParaRPr>
          </a:p>
          <a:p>
            <a:pPr marL="197021" lvl="0" indent="-120821" algn="l" rtl="0">
              <a:spcBef>
                <a:spcPts val="360"/>
              </a:spcBef>
              <a:spcAft>
                <a:spcPts val="0"/>
              </a:spcAft>
              <a:buClr>
                <a:schemeClr val="dk1"/>
              </a:buClr>
              <a:buSzPts val="1200"/>
              <a:buFont typeface="Arial"/>
              <a:buNone/>
            </a:pPr>
            <a:endParaRPr sz="1200"/>
          </a:p>
        </p:txBody>
      </p:sp>
      <p:sp>
        <p:nvSpPr>
          <p:cNvPr id="276" name="Google Shape;276;p2: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3: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88" name="Google Shape;288;p3: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97021" lvl="0" indent="-197021" algn="l" rtl="0">
              <a:spcBef>
                <a:spcPts val="0"/>
              </a:spcBef>
              <a:spcAft>
                <a:spcPts val="0"/>
              </a:spcAft>
              <a:buClr>
                <a:schemeClr val="dk1"/>
              </a:buClr>
              <a:buSzPts val="1200"/>
              <a:buFont typeface="Arial"/>
              <a:buChar char="•"/>
            </a:pPr>
            <a:r>
              <a:rPr lang="en-US" sz="1200"/>
              <a:t>Many of these concerns refer to anecdotal observations:</a:t>
            </a:r>
            <a:endParaRPr/>
          </a:p>
          <a:p>
            <a:pPr marL="654221" lvl="1" indent="-197021" algn="l" rtl="0">
              <a:spcBef>
                <a:spcPts val="360"/>
              </a:spcBef>
              <a:spcAft>
                <a:spcPts val="0"/>
              </a:spcAft>
              <a:buClr>
                <a:schemeClr val="dk1"/>
              </a:buClr>
              <a:buSzPts val="1200"/>
              <a:buFont typeface="Arial"/>
              <a:buChar char="•"/>
            </a:pPr>
            <a:r>
              <a:rPr lang="en-US" sz="1200"/>
              <a:t>Anti-scientific claims of politicians </a:t>
            </a:r>
            <a:r>
              <a:rPr lang="en-US" sz="1200" u="sng"/>
              <a:t>with many voters</a:t>
            </a:r>
            <a:endParaRPr/>
          </a:p>
          <a:p>
            <a:pPr marL="654221" lvl="1" indent="-197021" algn="l" rtl="0">
              <a:spcBef>
                <a:spcPts val="360"/>
              </a:spcBef>
              <a:spcAft>
                <a:spcPts val="0"/>
              </a:spcAft>
              <a:buClr>
                <a:schemeClr val="dk1"/>
              </a:buClr>
              <a:buSzPts val="1200"/>
              <a:buFont typeface="Arial"/>
              <a:buChar char="•"/>
            </a:pPr>
            <a:r>
              <a:rPr lang="en-US" sz="1200"/>
              <a:t>Pseudoscientific ideas in entertainment media </a:t>
            </a:r>
            <a:r>
              <a:rPr lang="en-US" sz="1200" u="sng"/>
              <a:t>with big audiences</a:t>
            </a:r>
            <a:endParaRPr/>
          </a:p>
          <a:p>
            <a:pPr marL="654221" lvl="1" indent="-197021" algn="l" rtl="0">
              <a:spcBef>
                <a:spcPts val="360"/>
              </a:spcBef>
              <a:spcAft>
                <a:spcPts val="0"/>
              </a:spcAft>
              <a:buClr>
                <a:schemeClr val="dk1"/>
              </a:buClr>
              <a:buSzPts val="1200"/>
              <a:buFont typeface="Arial"/>
              <a:buChar char="•"/>
            </a:pPr>
            <a:r>
              <a:rPr lang="en-US" sz="1200"/>
              <a:t>Conspiracy theories and mis/disinfo spread by social media users </a:t>
            </a:r>
            <a:r>
              <a:rPr lang="en-US" sz="1200" u="sng"/>
              <a:t>with larger followership</a:t>
            </a:r>
            <a:endParaRPr/>
          </a:p>
          <a:p>
            <a:pPr marL="197021" lvl="0" indent="-197021" algn="l" rtl="0">
              <a:spcBef>
                <a:spcPts val="360"/>
              </a:spcBef>
              <a:spcAft>
                <a:spcPts val="0"/>
              </a:spcAft>
              <a:buClr>
                <a:schemeClr val="dk1"/>
              </a:buClr>
              <a:buSzPts val="1200"/>
              <a:buFont typeface="Arial"/>
              <a:buChar char="•"/>
            </a:pPr>
            <a:r>
              <a:rPr lang="en-US" sz="1200"/>
              <a:t>But some concerns are also based on empirical research:</a:t>
            </a:r>
            <a:endParaRPr/>
          </a:p>
          <a:p>
            <a:pPr marL="197021" lvl="0" indent="-120821" algn="l" rtl="0">
              <a:spcBef>
                <a:spcPts val="360"/>
              </a:spcBef>
              <a:spcAft>
                <a:spcPts val="0"/>
              </a:spcAft>
              <a:buClr>
                <a:schemeClr val="dk1"/>
              </a:buClr>
              <a:buSzPts val="1200"/>
              <a:buFont typeface="Arial"/>
              <a:buNone/>
            </a:pPr>
            <a:endParaRPr sz="1200"/>
          </a:p>
        </p:txBody>
      </p:sp>
      <p:sp>
        <p:nvSpPr>
          <p:cNvPr id="289" name="Google Shape;289;p3: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4: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3" name="Google Shape;303;p4: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97021" lvl="0" indent="-120821" algn="l" rtl="0">
              <a:spcBef>
                <a:spcPts val="0"/>
              </a:spcBef>
              <a:spcAft>
                <a:spcPts val="0"/>
              </a:spcAft>
              <a:buClr>
                <a:schemeClr val="dk1"/>
              </a:buClr>
              <a:buSzPts val="1200"/>
              <a:buFont typeface="Arial"/>
              <a:buNone/>
            </a:pPr>
            <a:endParaRPr sz="1200"/>
          </a:p>
        </p:txBody>
      </p:sp>
      <p:sp>
        <p:nvSpPr>
          <p:cNvPr id="304" name="Google Shape;304;p4: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5: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5" name="Google Shape;315;p5: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97021" lvl="0" indent="-120821" algn="l" rtl="0">
              <a:spcBef>
                <a:spcPts val="0"/>
              </a:spcBef>
              <a:spcAft>
                <a:spcPts val="0"/>
              </a:spcAft>
              <a:buClr>
                <a:schemeClr val="dk1"/>
              </a:buClr>
              <a:buSzPts val="1200"/>
              <a:buFont typeface="Arial"/>
              <a:buNone/>
            </a:pPr>
            <a:endParaRPr sz="1200"/>
          </a:p>
        </p:txBody>
      </p:sp>
      <p:sp>
        <p:nvSpPr>
          <p:cNvPr id="316" name="Google Shape;316;p5: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6: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26" name="Google Shape;326;p6: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327" name="Google Shape;327;p6: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7: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4" name="Google Shape;354;p7: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355" name="Google Shape;355;p7: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24fbd54481_0_30: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24fbd54481_0_30: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r>
              <a:rPr lang="en-US"/>
              <a:t>Change order</a:t>
            </a:r>
            <a:endParaRPr/>
          </a:p>
        </p:txBody>
      </p:sp>
      <p:sp>
        <p:nvSpPr>
          <p:cNvPr id="109" name="Google Shape;109;g124fbd54481_0_30: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8: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90" name="Google Shape;390;p8: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391" name="Google Shape;391;p8: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9: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31" name="Google Shape;431;p9: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432" name="Google Shape;432;p9: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10: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77" name="Google Shape;477;p10: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478" name="Google Shape;478;p10: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11: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3" name="Google Shape;523;p11: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524" name="Google Shape;524;p11: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12: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68" name="Google Shape;568;p12: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569" name="Google Shape;569;p12: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13: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13" name="Google Shape;613;p13: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614" name="Google Shape;614;p13: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14: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60" name="Google Shape;660;p14: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661" name="Google Shape;661;p14: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15: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07" name="Google Shape;707;p15: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708" name="Google Shape;708;p15: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15: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07" name="Google Shape;707;p15: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708" name="Google Shape;708;p15: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28</a:t>
            </a:fld>
            <a:endParaRPr/>
          </a:p>
        </p:txBody>
      </p:sp>
    </p:spTree>
    <p:extLst>
      <p:ext uri="{BB962C8B-B14F-4D97-AF65-F5344CB8AC3E}">
        <p14:creationId xmlns:p14="http://schemas.microsoft.com/office/powerpoint/2010/main" val="18707161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17: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38" name="Google Shape;738;p17: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739" name="Google Shape;739;p17: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24eca5d1de_0_0: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24eca5d1de_0_0: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122" name="Google Shape;122;g124eca5d1de_0_0: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18: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53" name="Google Shape;753;p18: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754" name="Google Shape;754;p18: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19: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69" name="Google Shape;769;p19: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770" name="Google Shape;770;p19: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p20: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84" name="Google Shape;784;p20: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785" name="Google Shape;785;p20: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21: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99" name="Google Shape;799;p21: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800" name="Google Shape;800;p21: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f3eb9e75f7_1_43: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14" name="Google Shape;814;gf3eb9e75f7_1_43:notes"/>
          <p:cNvSpPr txBox="1">
            <a:spLocks noGrp="1"/>
          </p:cNvSpPr>
          <p:nvPr>
            <p:ph type="body" idx="1"/>
          </p:nvPr>
        </p:nvSpPr>
        <p:spPr>
          <a:xfrm>
            <a:off x="685461" y="4723840"/>
            <a:ext cx="5487000" cy="4474800"/>
          </a:xfrm>
          <a:prstGeom prst="rect">
            <a:avLst/>
          </a:prstGeom>
          <a:noFill/>
          <a:ln>
            <a:noFill/>
          </a:ln>
        </p:spPr>
        <p:txBody>
          <a:bodyPr spcFirstLastPara="1" wrap="square" lIns="96000" tIns="48000" rIns="96000" bIns="48000" anchor="t" anchorCtr="0">
            <a:noAutofit/>
          </a:bodyPr>
          <a:lstStyle/>
          <a:p>
            <a:pPr marL="0" lvl="0" indent="0" algn="l" rtl="0">
              <a:lnSpc>
                <a:spcPct val="100000"/>
              </a:lnSpc>
              <a:spcBef>
                <a:spcPts val="360"/>
              </a:spcBef>
              <a:spcAft>
                <a:spcPts val="0"/>
              </a:spcAft>
              <a:buSzPts val="1400"/>
              <a:buNone/>
            </a:pPr>
            <a:endParaRPr/>
          </a:p>
        </p:txBody>
      </p:sp>
      <p:sp>
        <p:nvSpPr>
          <p:cNvPr id="815" name="Google Shape;815;gf3eb9e75f7_1_43:notes"/>
          <p:cNvSpPr txBox="1">
            <a:spLocks noGrp="1"/>
          </p:cNvSpPr>
          <p:nvPr>
            <p:ph type="sldNum" idx="12"/>
          </p:nvPr>
        </p:nvSpPr>
        <p:spPr>
          <a:xfrm>
            <a:off x="3884840" y="9447677"/>
            <a:ext cx="2971500" cy="496200"/>
          </a:xfrm>
          <a:prstGeom prst="rect">
            <a:avLst/>
          </a:prstGeom>
          <a:noFill/>
          <a:ln>
            <a:noFill/>
          </a:ln>
        </p:spPr>
        <p:txBody>
          <a:bodyPr spcFirstLastPara="1" wrap="square" lIns="96000" tIns="48000" rIns="96000" bIns="480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g124fbd54481_0_182: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25" name="Google Shape;825;g124fbd54481_0_182:notes"/>
          <p:cNvSpPr txBox="1">
            <a:spLocks noGrp="1"/>
          </p:cNvSpPr>
          <p:nvPr>
            <p:ph type="body" idx="1"/>
          </p:nvPr>
        </p:nvSpPr>
        <p:spPr>
          <a:xfrm>
            <a:off x="685461" y="4723840"/>
            <a:ext cx="5487000" cy="4474800"/>
          </a:xfrm>
          <a:prstGeom prst="rect">
            <a:avLst/>
          </a:prstGeom>
          <a:noFill/>
          <a:ln>
            <a:noFill/>
          </a:ln>
        </p:spPr>
        <p:txBody>
          <a:bodyPr spcFirstLastPara="1" wrap="square" lIns="96000" tIns="48000" rIns="96000" bIns="48000" anchor="t" anchorCtr="0">
            <a:noAutofit/>
          </a:bodyPr>
          <a:lstStyle/>
          <a:p>
            <a:pPr marL="0" lvl="0" indent="0" algn="l" rtl="0">
              <a:lnSpc>
                <a:spcPct val="100000"/>
              </a:lnSpc>
              <a:spcBef>
                <a:spcPts val="360"/>
              </a:spcBef>
              <a:spcAft>
                <a:spcPts val="0"/>
              </a:spcAft>
              <a:buSzPts val="1400"/>
              <a:buNone/>
            </a:pPr>
            <a:endParaRPr/>
          </a:p>
        </p:txBody>
      </p:sp>
      <p:sp>
        <p:nvSpPr>
          <p:cNvPr id="826" name="Google Shape;826;g124fbd54481_0_182:notes"/>
          <p:cNvSpPr txBox="1">
            <a:spLocks noGrp="1"/>
          </p:cNvSpPr>
          <p:nvPr>
            <p:ph type="sldNum" idx="12"/>
          </p:nvPr>
        </p:nvSpPr>
        <p:spPr>
          <a:xfrm>
            <a:off x="3884840" y="9447677"/>
            <a:ext cx="2971500" cy="496200"/>
          </a:xfrm>
          <a:prstGeom prst="rect">
            <a:avLst/>
          </a:prstGeom>
          <a:noFill/>
          <a:ln>
            <a:noFill/>
          </a:ln>
        </p:spPr>
        <p:txBody>
          <a:bodyPr spcFirstLastPara="1" wrap="square" lIns="96000" tIns="48000" rIns="96000" bIns="480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f3eb9e75f7_1_55: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37" name="Google Shape;837;gf3eb9e75f7_1_55:notes"/>
          <p:cNvSpPr txBox="1">
            <a:spLocks noGrp="1"/>
          </p:cNvSpPr>
          <p:nvPr>
            <p:ph type="body" idx="1"/>
          </p:nvPr>
        </p:nvSpPr>
        <p:spPr>
          <a:xfrm>
            <a:off x="685461" y="4723840"/>
            <a:ext cx="5487000" cy="4474800"/>
          </a:xfrm>
          <a:prstGeom prst="rect">
            <a:avLst/>
          </a:prstGeom>
          <a:noFill/>
          <a:ln>
            <a:noFill/>
          </a:ln>
        </p:spPr>
        <p:txBody>
          <a:bodyPr spcFirstLastPara="1" wrap="square" lIns="96000" tIns="48000" rIns="96000" bIns="48000" anchor="t" anchorCtr="0">
            <a:noAutofit/>
          </a:bodyPr>
          <a:lstStyle/>
          <a:p>
            <a:pPr marL="0" lvl="0" indent="0" algn="l" rtl="0">
              <a:lnSpc>
                <a:spcPct val="100000"/>
              </a:lnSpc>
              <a:spcBef>
                <a:spcPts val="360"/>
              </a:spcBef>
              <a:spcAft>
                <a:spcPts val="0"/>
              </a:spcAft>
              <a:buSzPts val="1400"/>
              <a:buNone/>
            </a:pPr>
            <a:endParaRPr/>
          </a:p>
        </p:txBody>
      </p:sp>
      <p:sp>
        <p:nvSpPr>
          <p:cNvPr id="838" name="Google Shape;838;gf3eb9e75f7_1_55:notes"/>
          <p:cNvSpPr txBox="1">
            <a:spLocks noGrp="1"/>
          </p:cNvSpPr>
          <p:nvPr>
            <p:ph type="sldNum" idx="12"/>
          </p:nvPr>
        </p:nvSpPr>
        <p:spPr>
          <a:xfrm>
            <a:off x="3884840" y="9447677"/>
            <a:ext cx="2971500" cy="496200"/>
          </a:xfrm>
          <a:prstGeom prst="rect">
            <a:avLst/>
          </a:prstGeom>
          <a:noFill/>
          <a:ln>
            <a:noFill/>
          </a:ln>
        </p:spPr>
        <p:txBody>
          <a:bodyPr spcFirstLastPara="1" wrap="square" lIns="96000" tIns="48000" rIns="96000" bIns="480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f3eb9e75f7_1_65: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50" name="Google Shape;850;gf3eb9e75f7_1_65:notes"/>
          <p:cNvSpPr txBox="1">
            <a:spLocks noGrp="1"/>
          </p:cNvSpPr>
          <p:nvPr>
            <p:ph type="body" idx="1"/>
          </p:nvPr>
        </p:nvSpPr>
        <p:spPr>
          <a:xfrm>
            <a:off x="685461" y="4723840"/>
            <a:ext cx="5487000" cy="4474800"/>
          </a:xfrm>
          <a:prstGeom prst="rect">
            <a:avLst/>
          </a:prstGeom>
          <a:noFill/>
          <a:ln>
            <a:noFill/>
          </a:ln>
        </p:spPr>
        <p:txBody>
          <a:bodyPr spcFirstLastPara="1" wrap="square" lIns="96000" tIns="48000" rIns="96000" bIns="48000" anchor="t" anchorCtr="0">
            <a:noAutofit/>
          </a:bodyPr>
          <a:lstStyle/>
          <a:p>
            <a:pPr marL="457200" lvl="0" indent="-317500" algn="l" rtl="0">
              <a:lnSpc>
                <a:spcPct val="100000"/>
              </a:lnSpc>
              <a:spcBef>
                <a:spcPts val="360"/>
              </a:spcBef>
              <a:spcAft>
                <a:spcPts val="0"/>
              </a:spcAft>
              <a:buSzPts val="1400"/>
              <a:buFont typeface="Arial"/>
              <a:buChar char="-"/>
            </a:pPr>
            <a:r>
              <a:rPr lang="en-US" b="0" i="0" u="none" strike="noStrike" dirty="0">
                <a:latin typeface="Arial"/>
                <a:ea typeface="Arial"/>
                <a:cs typeface="Arial"/>
                <a:sym typeface="Arial"/>
              </a:rPr>
              <a:t>Conflating distrust with the lack of trust is inaccurate and problematic, both conceptually and empirically. The lack of trust is the opposite of trust. Similarly, lack of distrust is the opposite of distrust. </a:t>
            </a:r>
            <a:endParaRPr dirty="0"/>
          </a:p>
          <a:p>
            <a:pPr marL="457200" lvl="0" indent="-215900" algn="l" rtl="0">
              <a:lnSpc>
                <a:spcPct val="100000"/>
              </a:lnSpc>
              <a:spcBef>
                <a:spcPts val="360"/>
              </a:spcBef>
              <a:spcAft>
                <a:spcPts val="0"/>
              </a:spcAft>
              <a:buSzPts val="1200"/>
              <a:buFont typeface="Arial"/>
              <a:buChar char="-"/>
            </a:pPr>
            <a:r>
              <a:rPr lang="en-US" b="0" i="0" u="none" strike="noStrike" dirty="0">
                <a:latin typeface="Arial"/>
                <a:ea typeface="Arial"/>
                <a:cs typeface="Arial"/>
                <a:sym typeface="Arial"/>
              </a:rPr>
              <a:t>Absence of benefit does not imply cost.</a:t>
            </a:r>
            <a:endParaRPr b="0" i="0" u="none" strike="noStrike" dirty="0">
              <a:latin typeface="Arial"/>
              <a:ea typeface="Arial"/>
              <a:cs typeface="Arial"/>
              <a:sym typeface="Arial"/>
            </a:endParaRPr>
          </a:p>
          <a:p>
            <a:pPr marL="457200" lvl="0" indent="-228600" algn="l" rtl="0">
              <a:lnSpc>
                <a:spcPct val="100000"/>
              </a:lnSpc>
              <a:spcBef>
                <a:spcPts val="360"/>
              </a:spcBef>
              <a:spcAft>
                <a:spcPts val="0"/>
              </a:spcAft>
              <a:buSzPts val="1400"/>
              <a:buChar char="-"/>
            </a:pPr>
            <a:r>
              <a:rPr lang="en-US" dirty="0"/>
              <a:t>Studies find that trust and distrust are two different constructs.</a:t>
            </a:r>
            <a:endParaRPr dirty="0"/>
          </a:p>
        </p:txBody>
      </p:sp>
      <p:sp>
        <p:nvSpPr>
          <p:cNvPr id="851" name="Google Shape;851;gf3eb9e75f7_1_65:notes"/>
          <p:cNvSpPr txBox="1">
            <a:spLocks noGrp="1"/>
          </p:cNvSpPr>
          <p:nvPr>
            <p:ph type="sldNum" idx="12"/>
          </p:nvPr>
        </p:nvSpPr>
        <p:spPr>
          <a:xfrm>
            <a:off x="3884840" y="9447677"/>
            <a:ext cx="2971500" cy="496200"/>
          </a:xfrm>
          <a:prstGeom prst="rect">
            <a:avLst/>
          </a:prstGeom>
          <a:noFill/>
          <a:ln>
            <a:noFill/>
          </a:ln>
        </p:spPr>
        <p:txBody>
          <a:bodyPr spcFirstLastPara="1" wrap="square" lIns="96000" tIns="48000" rIns="96000" bIns="480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124fbd54481_0_136: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2" name="Google Shape;862;g124fbd54481_0_136:notes"/>
          <p:cNvSpPr txBox="1">
            <a:spLocks noGrp="1"/>
          </p:cNvSpPr>
          <p:nvPr>
            <p:ph type="body" idx="1"/>
          </p:nvPr>
        </p:nvSpPr>
        <p:spPr>
          <a:xfrm>
            <a:off x="685461" y="4723840"/>
            <a:ext cx="5487000" cy="4474800"/>
          </a:xfrm>
          <a:prstGeom prst="rect">
            <a:avLst/>
          </a:prstGeom>
          <a:noFill/>
          <a:ln>
            <a:noFill/>
          </a:ln>
        </p:spPr>
        <p:txBody>
          <a:bodyPr spcFirstLastPara="1" wrap="square" lIns="96000" tIns="48000" rIns="96000" bIns="48000" anchor="t" anchorCtr="0">
            <a:noAutofit/>
          </a:bodyPr>
          <a:lstStyle/>
          <a:p>
            <a:pPr marL="457200" lvl="0" indent="-317500" algn="l" rtl="0">
              <a:lnSpc>
                <a:spcPct val="100000"/>
              </a:lnSpc>
              <a:spcBef>
                <a:spcPts val="360"/>
              </a:spcBef>
              <a:spcAft>
                <a:spcPts val="0"/>
              </a:spcAft>
              <a:buSzPts val="1400"/>
              <a:buChar char="-"/>
            </a:pPr>
            <a:r>
              <a:rPr lang="en-US" sz="1100"/>
              <a:t>Achterberg et al. (2014) find that some people place great trust in scientific methods and principles, but simultaneously distrust scientific institutions</a:t>
            </a:r>
            <a:r>
              <a:rPr lang="en-US" sz="800"/>
              <a:t>.</a:t>
            </a:r>
            <a:endParaRPr sz="1100"/>
          </a:p>
          <a:p>
            <a:pPr marL="0" lvl="0" indent="0" algn="l" rtl="0">
              <a:lnSpc>
                <a:spcPct val="100000"/>
              </a:lnSpc>
              <a:spcBef>
                <a:spcPts val="360"/>
              </a:spcBef>
              <a:spcAft>
                <a:spcPts val="0"/>
              </a:spcAft>
              <a:buNone/>
            </a:pPr>
            <a:endParaRPr/>
          </a:p>
        </p:txBody>
      </p:sp>
      <p:sp>
        <p:nvSpPr>
          <p:cNvPr id="863" name="Google Shape;863;g124fbd54481_0_136:notes"/>
          <p:cNvSpPr txBox="1">
            <a:spLocks noGrp="1"/>
          </p:cNvSpPr>
          <p:nvPr>
            <p:ph type="sldNum" idx="12"/>
          </p:nvPr>
        </p:nvSpPr>
        <p:spPr>
          <a:xfrm>
            <a:off x="3884840" y="9447677"/>
            <a:ext cx="2971500" cy="496200"/>
          </a:xfrm>
          <a:prstGeom prst="rect">
            <a:avLst/>
          </a:prstGeom>
          <a:noFill/>
          <a:ln>
            <a:noFill/>
          </a:ln>
        </p:spPr>
        <p:txBody>
          <a:bodyPr spcFirstLastPara="1" wrap="square" lIns="96000" tIns="48000" rIns="96000" bIns="480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g124fbd54481_0_159: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74" name="Google Shape;874;g124fbd54481_0_159:notes"/>
          <p:cNvSpPr txBox="1">
            <a:spLocks noGrp="1"/>
          </p:cNvSpPr>
          <p:nvPr>
            <p:ph type="body" idx="1"/>
          </p:nvPr>
        </p:nvSpPr>
        <p:spPr>
          <a:xfrm>
            <a:off x="685461" y="4723840"/>
            <a:ext cx="5487000" cy="4474800"/>
          </a:xfrm>
          <a:prstGeom prst="rect">
            <a:avLst/>
          </a:prstGeom>
          <a:noFill/>
          <a:ln>
            <a:noFill/>
          </a:ln>
        </p:spPr>
        <p:txBody>
          <a:bodyPr spcFirstLastPara="1" wrap="square" lIns="96000" tIns="48000" rIns="96000" bIns="48000" anchor="t" anchorCtr="0">
            <a:noAutofit/>
          </a:bodyPr>
          <a:lstStyle/>
          <a:p>
            <a:pPr marL="457200" lvl="0" indent="-317500" algn="l" rtl="0">
              <a:lnSpc>
                <a:spcPct val="100000"/>
              </a:lnSpc>
              <a:spcBef>
                <a:spcPts val="360"/>
              </a:spcBef>
              <a:spcAft>
                <a:spcPts val="0"/>
              </a:spcAft>
              <a:buSzPts val="1400"/>
              <a:buChar char="-"/>
            </a:pPr>
            <a:r>
              <a:rPr lang="en-US" sz="1100"/>
              <a:t>Achterberg et al. (2014) find that some people place great trust in scientific methods and principles, but simultaneously distrust scientific institutions</a:t>
            </a:r>
            <a:r>
              <a:rPr lang="en-US" sz="800"/>
              <a:t>.</a:t>
            </a:r>
            <a:endParaRPr sz="1100"/>
          </a:p>
          <a:p>
            <a:pPr marL="0" lvl="0" indent="0" algn="l" rtl="0">
              <a:lnSpc>
                <a:spcPct val="100000"/>
              </a:lnSpc>
              <a:spcBef>
                <a:spcPts val="360"/>
              </a:spcBef>
              <a:spcAft>
                <a:spcPts val="0"/>
              </a:spcAft>
              <a:buNone/>
            </a:pPr>
            <a:endParaRPr/>
          </a:p>
        </p:txBody>
      </p:sp>
      <p:sp>
        <p:nvSpPr>
          <p:cNvPr id="875" name="Google Shape;875;g124fbd54481_0_159:notes"/>
          <p:cNvSpPr txBox="1">
            <a:spLocks noGrp="1"/>
          </p:cNvSpPr>
          <p:nvPr>
            <p:ph type="sldNum" idx="12"/>
          </p:nvPr>
        </p:nvSpPr>
        <p:spPr>
          <a:xfrm>
            <a:off x="3884840" y="9447677"/>
            <a:ext cx="2971500" cy="496200"/>
          </a:xfrm>
          <a:prstGeom prst="rect">
            <a:avLst/>
          </a:prstGeom>
          <a:noFill/>
          <a:ln>
            <a:noFill/>
          </a:ln>
        </p:spPr>
        <p:txBody>
          <a:bodyPr spcFirstLastPara="1" wrap="square" lIns="96000" tIns="48000" rIns="96000" bIns="480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24fbd54481_0_36: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24fbd54481_0_36: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0"/>
              </a:spcBef>
              <a:spcAft>
                <a:spcPts val="0"/>
              </a:spcAft>
              <a:buClr>
                <a:schemeClr val="dk1"/>
              </a:buClr>
              <a:buSzPts val="1100"/>
              <a:buFont typeface="Arial"/>
              <a:buNone/>
            </a:pPr>
            <a:r>
              <a:rPr lang="en-US"/>
              <a:t>We already know that trust and distrust are cognitive and affective notions that become particularly relevant in conditions of risk or uncertainty (Levi, 1997; Fenton, 2000). In this context, trust can help us to make decisions by reducing the complexity of weighing different risks and benefits, especially when information is not readily available. Given the uncertainties and large-scale risks surrounding climate change, trust is essential to help us navigate and reduce these complexities. </a:t>
            </a:r>
            <a:endParaRPr sz="700"/>
          </a:p>
        </p:txBody>
      </p:sp>
      <p:sp>
        <p:nvSpPr>
          <p:cNvPr id="132" name="Google Shape;132;g124fbd54481_0_36: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124fbd54481_0_169: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85" name="Google Shape;885;g124fbd54481_0_169:notes"/>
          <p:cNvSpPr txBox="1">
            <a:spLocks noGrp="1"/>
          </p:cNvSpPr>
          <p:nvPr>
            <p:ph type="body" idx="1"/>
          </p:nvPr>
        </p:nvSpPr>
        <p:spPr>
          <a:xfrm>
            <a:off x="685461" y="4723840"/>
            <a:ext cx="5487000" cy="4474800"/>
          </a:xfrm>
          <a:prstGeom prst="rect">
            <a:avLst/>
          </a:prstGeom>
          <a:noFill/>
          <a:ln>
            <a:noFill/>
          </a:ln>
        </p:spPr>
        <p:txBody>
          <a:bodyPr spcFirstLastPara="1" wrap="square" lIns="96000" tIns="48000" rIns="96000" bIns="48000" anchor="t" anchorCtr="0">
            <a:noAutofit/>
          </a:bodyPr>
          <a:lstStyle/>
          <a:p>
            <a:pPr marL="457200" lvl="0" indent="-317500" algn="l" rtl="0">
              <a:lnSpc>
                <a:spcPct val="100000"/>
              </a:lnSpc>
              <a:spcBef>
                <a:spcPts val="360"/>
              </a:spcBef>
              <a:spcAft>
                <a:spcPts val="0"/>
              </a:spcAft>
              <a:buSzPts val="1400"/>
              <a:buChar char="-"/>
            </a:pPr>
            <a:r>
              <a:rPr lang="en-US" sz="1100"/>
              <a:t>Achterberg et al. (2014) find that some people place great trust in scientific methods and principles, but simultaneously distrust scientific institutions</a:t>
            </a:r>
            <a:r>
              <a:rPr lang="en-US" sz="800"/>
              <a:t>.</a:t>
            </a:r>
            <a:endParaRPr sz="1100"/>
          </a:p>
          <a:p>
            <a:pPr marL="0" lvl="0" indent="0" algn="l" rtl="0">
              <a:lnSpc>
                <a:spcPct val="100000"/>
              </a:lnSpc>
              <a:spcBef>
                <a:spcPts val="360"/>
              </a:spcBef>
              <a:spcAft>
                <a:spcPts val="0"/>
              </a:spcAft>
              <a:buNone/>
            </a:pPr>
            <a:endParaRPr/>
          </a:p>
        </p:txBody>
      </p:sp>
      <p:sp>
        <p:nvSpPr>
          <p:cNvPr id="886" name="Google Shape;886;g124fbd54481_0_169:notes"/>
          <p:cNvSpPr txBox="1">
            <a:spLocks noGrp="1"/>
          </p:cNvSpPr>
          <p:nvPr>
            <p:ph type="sldNum" idx="12"/>
          </p:nvPr>
        </p:nvSpPr>
        <p:spPr>
          <a:xfrm>
            <a:off x="3884840" y="9447677"/>
            <a:ext cx="2971500" cy="496200"/>
          </a:xfrm>
          <a:prstGeom prst="rect">
            <a:avLst/>
          </a:prstGeom>
          <a:noFill/>
          <a:ln>
            <a:noFill/>
          </a:ln>
        </p:spPr>
        <p:txBody>
          <a:bodyPr spcFirstLastPara="1" wrap="square" lIns="96000" tIns="48000" rIns="96000" bIns="480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125498b6787_0_9: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96" name="Google Shape;896;g125498b6787_0_9:notes"/>
          <p:cNvSpPr txBox="1">
            <a:spLocks noGrp="1"/>
          </p:cNvSpPr>
          <p:nvPr>
            <p:ph type="body" idx="1"/>
          </p:nvPr>
        </p:nvSpPr>
        <p:spPr>
          <a:xfrm>
            <a:off x="685461" y="4723840"/>
            <a:ext cx="5487000" cy="4474800"/>
          </a:xfrm>
          <a:prstGeom prst="rect">
            <a:avLst/>
          </a:prstGeom>
          <a:noFill/>
          <a:ln>
            <a:noFill/>
          </a:ln>
        </p:spPr>
        <p:txBody>
          <a:bodyPr spcFirstLastPara="1" wrap="square" lIns="96000" tIns="48000" rIns="96000" bIns="48000" anchor="t" anchorCtr="0">
            <a:noAutofit/>
          </a:bodyPr>
          <a:lstStyle/>
          <a:p>
            <a:pPr marL="457200" lvl="0" indent="-317500" algn="l" rtl="0">
              <a:lnSpc>
                <a:spcPct val="100000"/>
              </a:lnSpc>
              <a:spcBef>
                <a:spcPts val="360"/>
              </a:spcBef>
              <a:spcAft>
                <a:spcPts val="0"/>
              </a:spcAft>
              <a:buSzPts val="1400"/>
              <a:buChar char="-"/>
            </a:pPr>
            <a:r>
              <a:rPr lang="en-US" sz="1100"/>
              <a:t>Achterberg et al. (2014) find that some people place great trust in scientific methods and principles, but simultaneously distrust scientific institutions</a:t>
            </a:r>
            <a:r>
              <a:rPr lang="en-US" sz="800"/>
              <a:t>.</a:t>
            </a:r>
            <a:endParaRPr sz="1100"/>
          </a:p>
          <a:p>
            <a:pPr marL="0" lvl="0" indent="0" algn="l" rtl="0">
              <a:lnSpc>
                <a:spcPct val="100000"/>
              </a:lnSpc>
              <a:spcBef>
                <a:spcPts val="360"/>
              </a:spcBef>
              <a:spcAft>
                <a:spcPts val="0"/>
              </a:spcAft>
              <a:buNone/>
            </a:pPr>
            <a:endParaRPr/>
          </a:p>
        </p:txBody>
      </p:sp>
      <p:sp>
        <p:nvSpPr>
          <p:cNvPr id="897" name="Google Shape;897;g125498b6787_0_9:notes"/>
          <p:cNvSpPr txBox="1">
            <a:spLocks noGrp="1"/>
          </p:cNvSpPr>
          <p:nvPr>
            <p:ph type="sldNum" idx="12"/>
          </p:nvPr>
        </p:nvSpPr>
        <p:spPr>
          <a:xfrm>
            <a:off x="3884840" y="9447677"/>
            <a:ext cx="2971500" cy="496200"/>
          </a:xfrm>
          <a:prstGeom prst="rect">
            <a:avLst/>
          </a:prstGeom>
          <a:noFill/>
          <a:ln>
            <a:noFill/>
          </a:ln>
        </p:spPr>
        <p:txBody>
          <a:bodyPr spcFirstLastPara="1" wrap="square" lIns="96000" tIns="48000" rIns="96000" bIns="480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124fbd54481_0_60: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7" name="Google Shape;907;g124fbd54481_0_60: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908" name="Google Shape;908;g124fbd54481_0_60: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124fbd54481_0_66: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124fbd54481_0_66: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920" name="Google Shape;920;g124fbd54481_0_66: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124fbd54481_0_226: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1" name="Google Shape;931;g124fbd54481_0_226: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932" name="Google Shape;932;g124fbd54481_0_226: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g124fbd54481_0_215: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3" name="Google Shape;943;g124fbd54481_0_215: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944" name="Google Shape;944;g124fbd54481_0_215: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124fbd54481_0_204: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5" name="Google Shape;955;g124fbd54481_0_204: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956" name="Google Shape;956;g124fbd54481_0_204: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124fbd54481_0_193: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124fbd54481_0_193: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968" name="Google Shape;968;g124fbd54481_0_193: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124fbd54481_0_248: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124fbd54481_0_248: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980" name="Google Shape;980;g124fbd54481_0_248: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124fbd54481_0_237: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1" name="Google Shape;991;g124fbd54481_0_237: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992" name="Google Shape;992;g124fbd54481_0_237: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24eca5d1de_0_9: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24eca5d1de_0_9: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0"/>
              </a:spcBef>
              <a:spcAft>
                <a:spcPts val="0"/>
              </a:spcAft>
              <a:buClr>
                <a:schemeClr val="dk1"/>
              </a:buClr>
              <a:buSzPts val="1100"/>
              <a:buFont typeface="Arial"/>
              <a:buNone/>
            </a:pPr>
            <a:r>
              <a:rPr lang="en-US"/>
              <a:t>We already know that trust and distrust are cognitive and affective notions that become particularly relevant in conditions of risk or uncertainty (Levi, 1997; Fenton, 2000). In this context, trust can help us to make decisions by reducing the complexity of weighing different risks and benefits, especially when information is not readily available. Given the uncertainties and large-scale risks surrounding climate change, trust is essential to help us navigate and reduce these complexities. </a:t>
            </a:r>
            <a:endParaRPr sz="700"/>
          </a:p>
        </p:txBody>
      </p:sp>
      <p:sp>
        <p:nvSpPr>
          <p:cNvPr id="143" name="Google Shape;143;g124eca5d1de_0_9: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124fbd54481_0_259: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3" name="Google Shape;1003;g124fbd54481_0_259: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1004" name="Google Shape;1004;g124fbd54481_0_259: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g124fbd54481_0_270: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5" name="Google Shape;1015;g124fbd54481_0_270: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1016" name="Google Shape;1016;g124fbd54481_0_270: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124fbd54481_0_281: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124fbd54481_0_281: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1028" name="Google Shape;1028;g124fbd54481_0_281: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7"/>
        <p:cNvGrpSpPr/>
        <p:nvPr/>
      </p:nvGrpSpPr>
      <p:grpSpPr>
        <a:xfrm>
          <a:off x="0" y="0"/>
          <a:ext cx="0" cy="0"/>
          <a:chOff x="0" y="0"/>
          <a:chExt cx="0" cy="0"/>
        </a:xfrm>
      </p:grpSpPr>
      <p:sp>
        <p:nvSpPr>
          <p:cNvPr id="1038" name="Google Shape;1038;p22: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39" name="Google Shape;1039;p22: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1040" name="Google Shape;1040;p22: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p23: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51" name="Google Shape;1051;p23: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1052" name="Google Shape;1052;p23: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p24: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63" name="Google Shape;1063;p24: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1064" name="Google Shape;1064;p24: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p25: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6" name="Google Shape;1076;p25: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171450" marR="0" lvl="0" indent="-95250" algn="l" rtl="0">
              <a:lnSpc>
                <a:spcPct val="100000"/>
              </a:lnSpc>
              <a:spcBef>
                <a:spcPts val="0"/>
              </a:spcBef>
              <a:spcAft>
                <a:spcPts val="0"/>
              </a:spcAft>
              <a:buClr>
                <a:schemeClr val="dk1"/>
              </a:buClr>
              <a:buSzPts val="1200"/>
              <a:buFont typeface="Arial"/>
              <a:buNone/>
            </a:pPr>
            <a:endParaRPr sz="1200"/>
          </a:p>
        </p:txBody>
      </p:sp>
      <p:sp>
        <p:nvSpPr>
          <p:cNvPr id="1077" name="Google Shape;1077;p25: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124eca5d1de_0_26: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8" name="Google Shape;1088;g124eca5d1de_0_26: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a:p>
        </p:txBody>
      </p:sp>
      <p:sp>
        <p:nvSpPr>
          <p:cNvPr id="1089" name="Google Shape;1089;g124eca5d1de_0_26: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p26: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99" name="Google Shape;1099;p26: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0" lvl="0" indent="0" algn="l" rtl="0">
              <a:spcBef>
                <a:spcPts val="0"/>
              </a:spcBef>
              <a:spcAft>
                <a:spcPts val="0"/>
              </a:spcAft>
              <a:buNone/>
            </a:pPr>
            <a:endParaRPr/>
          </a:p>
        </p:txBody>
      </p:sp>
      <p:sp>
        <p:nvSpPr>
          <p:cNvPr id="1100" name="Google Shape;1100;p26: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27: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10" name="Google Shape;1110;p27:notes"/>
          <p:cNvSpPr txBox="1">
            <a:spLocks noGrp="1"/>
          </p:cNvSpPr>
          <p:nvPr>
            <p:ph type="body" idx="1"/>
          </p:nvPr>
        </p:nvSpPr>
        <p:spPr>
          <a:xfrm>
            <a:off x="685461" y="4723840"/>
            <a:ext cx="5487080" cy="4474833"/>
          </a:xfrm>
          <a:prstGeom prst="rect">
            <a:avLst/>
          </a:prstGeom>
          <a:noFill/>
          <a:ln>
            <a:noFill/>
          </a:ln>
        </p:spPr>
        <p:txBody>
          <a:bodyPr spcFirstLastPara="1" wrap="square" lIns="96000" tIns="48000" rIns="96000" bIns="48000" anchor="t" anchorCtr="0">
            <a:noAutofit/>
          </a:bodyPr>
          <a:lstStyle/>
          <a:p>
            <a:pPr marL="0" lvl="0" indent="0" algn="l" rtl="0">
              <a:spcBef>
                <a:spcPts val="0"/>
              </a:spcBef>
              <a:spcAft>
                <a:spcPts val="0"/>
              </a:spcAft>
              <a:buNone/>
            </a:pPr>
            <a:endParaRPr/>
          </a:p>
        </p:txBody>
      </p:sp>
      <p:sp>
        <p:nvSpPr>
          <p:cNvPr id="1111" name="Google Shape;1111;p27:notes"/>
          <p:cNvSpPr txBox="1">
            <a:spLocks noGrp="1"/>
          </p:cNvSpPr>
          <p:nvPr>
            <p:ph type="sldNum" idx="12"/>
          </p:nvPr>
        </p:nvSpPr>
        <p:spPr>
          <a:xfrm>
            <a:off x="3884840" y="9447677"/>
            <a:ext cx="2971460" cy="496194"/>
          </a:xfrm>
          <a:prstGeom prst="rect">
            <a:avLst/>
          </a:prstGeom>
          <a:noFill/>
          <a:ln>
            <a:noFill/>
          </a:ln>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24fbd54481_0_351: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24fbd54481_0_351: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360"/>
              </a:spcBef>
              <a:spcAft>
                <a:spcPts val="0"/>
              </a:spcAft>
              <a:buNone/>
            </a:pPr>
            <a:endParaRPr dirty="0"/>
          </a:p>
        </p:txBody>
      </p:sp>
      <p:sp>
        <p:nvSpPr>
          <p:cNvPr id="157" name="Google Shape;157;g124fbd54481_0_351: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24fbd54481_0_315: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24fbd54481_0_315: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0"/>
              </a:spcBef>
              <a:spcAft>
                <a:spcPts val="0"/>
              </a:spcAft>
              <a:buNone/>
            </a:pPr>
            <a:endParaRPr sz="700"/>
          </a:p>
        </p:txBody>
      </p:sp>
      <p:sp>
        <p:nvSpPr>
          <p:cNvPr id="173" name="Google Shape;173;g124fbd54481_0_315: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24fbd54481_0_326: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124fbd54481_0_326: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0"/>
              </a:spcBef>
              <a:spcAft>
                <a:spcPts val="0"/>
              </a:spcAft>
              <a:buNone/>
            </a:pPr>
            <a:endParaRPr sz="700"/>
          </a:p>
        </p:txBody>
      </p:sp>
      <p:sp>
        <p:nvSpPr>
          <p:cNvPr id="184" name="Google Shape;184;g124fbd54481_0_326: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24fbd54481_0_370:notes"/>
          <p:cNvSpPr>
            <a:spLocks noGrp="1" noRot="1" noChangeAspect="1"/>
          </p:cNvSpPr>
          <p:nvPr>
            <p:ph type="sldImg" idx="2"/>
          </p:nvPr>
        </p:nvSpPr>
        <p:spPr>
          <a:xfrm>
            <a:off x="115888" y="746125"/>
            <a:ext cx="6627812" cy="372903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24fbd54481_0_370:notes"/>
          <p:cNvSpPr txBox="1">
            <a:spLocks noGrp="1"/>
          </p:cNvSpPr>
          <p:nvPr>
            <p:ph type="body" idx="1"/>
          </p:nvPr>
        </p:nvSpPr>
        <p:spPr>
          <a:xfrm>
            <a:off x="685461" y="4723840"/>
            <a:ext cx="5487000" cy="4474800"/>
          </a:xfrm>
          <a:prstGeom prst="rect">
            <a:avLst/>
          </a:prstGeom>
        </p:spPr>
        <p:txBody>
          <a:bodyPr spcFirstLastPara="1" wrap="square" lIns="96000" tIns="48000" rIns="96000" bIns="48000" anchor="t" anchorCtr="0">
            <a:noAutofit/>
          </a:bodyPr>
          <a:lstStyle/>
          <a:p>
            <a:pPr marL="0" lvl="0" indent="0" algn="l" rtl="0">
              <a:spcBef>
                <a:spcPts val="0"/>
              </a:spcBef>
              <a:spcAft>
                <a:spcPts val="0"/>
              </a:spcAft>
              <a:buNone/>
            </a:pPr>
            <a:endParaRPr/>
          </a:p>
        </p:txBody>
      </p:sp>
      <p:sp>
        <p:nvSpPr>
          <p:cNvPr id="196" name="Google Shape;196;g124fbd54481_0_370:notes"/>
          <p:cNvSpPr txBox="1">
            <a:spLocks noGrp="1"/>
          </p:cNvSpPr>
          <p:nvPr>
            <p:ph type="sldNum" idx="12"/>
          </p:nvPr>
        </p:nvSpPr>
        <p:spPr>
          <a:xfrm>
            <a:off x="3884840" y="9447677"/>
            <a:ext cx="2971500" cy="496200"/>
          </a:xfrm>
          <a:prstGeom prst="rect">
            <a:avLst/>
          </a:prstGeom>
        </p:spPr>
        <p:txBody>
          <a:bodyPr spcFirstLastPara="1" wrap="square" lIns="96000" tIns="48000" rIns="96000" bIns="480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Nur Titel" type="titleOnly">
  <p:cSld name="TITLE_ONLY">
    <p:spTree>
      <p:nvGrpSpPr>
        <p:cNvPr id="1" name="Shape 19"/>
        <p:cNvGrpSpPr/>
        <p:nvPr/>
      </p:nvGrpSpPr>
      <p:grpSpPr>
        <a:xfrm>
          <a:off x="0" y="0"/>
          <a:ext cx="0" cy="0"/>
          <a:chOff x="0" y="0"/>
          <a:chExt cx="0" cy="0"/>
        </a:xfrm>
      </p:grpSpPr>
      <p:sp>
        <p:nvSpPr>
          <p:cNvPr id="20" name="Google Shape;20;p2"/>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folie" type="title">
  <p:cSld name="TITLE">
    <p:spTree>
      <p:nvGrpSpPr>
        <p:cNvPr id="1" name="Shape 73"/>
        <p:cNvGrpSpPr/>
        <p:nvPr/>
      </p:nvGrpSpPr>
      <p:grpSpPr>
        <a:xfrm>
          <a:off x="0" y="0"/>
          <a:ext cx="0" cy="0"/>
          <a:chOff x="0" y="0"/>
          <a:chExt cx="0" cy="0"/>
        </a:xfrm>
      </p:grpSpPr>
      <p:sp>
        <p:nvSpPr>
          <p:cNvPr id="74" name="Google Shape;74;p12"/>
          <p:cNvSpPr txBox="1">
            <a:spLocks noGrp="1"/>
          </p:cNvSpPr>
          <p:nvPr>
            <p:ph type="ctrTitle"/>
          </p:nvPr>
        </p:nvSpPr>
        <p:spPr>
          <a:xfrm>
            <a:off x="911225" y="1989138"/>
            <a:ext cx="10369550" cy="1295400"/>
          </a:xfrm>
          <a:prstGeom prst="rect">
            <a:avLst/>
          </a:prstGeom>
          <a:noFill/>
          <a:ln>
            <a:noFill/>
          </a:ln>
        </p:spPr>
        <p:txBody>
          <a:bodyPr spcFirstLastPara="1" wrap="square" lIns="0" tIns="36000" rIns="0" bIns="0" anchor="t" anchorCtr="0">
            <a:noAutofit/>
          </a:bodyPr>
          <a:lstStyle>
            <a:lvl1pPr lvl="0" algn="l">
              <a:lnSpc>
                <a:spcPct val="100000"/>
              </a:lnSpc>
              <a:spcBef>
                <a:spcPts val="0"/>
              </a:spcBef>
              <a:spcAft>
                <a:spcPts val="0"/>
              </a:spcAft>
              <a:buSzPts val="1400"/>
              <a:buNone/>
              <a:defRPr sz="3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2"/>
          <p:cNvSpPr txBox="1">
            <a:spLocks noGrp="1"/>
          </p:cNvSpPr>
          <p:nvPr>
            <p:ph type="subTitle" idx="1"/>
          </p:nvPr>
        </p:nvSpPr>
        <p:spPr>
          <a:xfrm>
            <a:off x="911225" y="3429000"/>
            <a:ext cx="10369550" cy="1752600"/>
          </a:xfrm>
          <a:prstGeom prst="rect">
            <a:avLst/>
          </a:prstGeom>
          <a:noFill/>
          <a:ln>
            <a:noFill/>
          </a:ln>
        </p:spPr>
        <p:txBody>
          <a:bodyPr spcFirstLastPara="1" wrap="square" lIns="0" tIns="0" rIns="0" bIns="0" anchor="t" anchorCtr="0">
            <a:noAutofit/>
          </a:bodyPr>
          <a:lstStyle>
            <a:lvl1pPr lvl="0" algn="l">
              <a:lnSpc>
                <a:spcPct val="100000"/>
              </a:lnSpc>
              <a:spcBef>
                <a:spcPts val="680"/>
              </a:spcBef>
              <a:spcAft>
                <a:spcPts val="0"/>
              </a:spcAft>
              <a:buClr>
                <a:schemeClr val="dk1"/>
              </a:buClr>
              <a:buSzPts val="1700"/>
              <a:buNone/>
              <a:defRPr/>
            </a:lvl1pPr>
            <a:lvl2pPr lvl="1" algn="l">
              <a:lnSpc>
                <a:spcPct val="100000"/>
              </a:lnSpc>
              <a:spcBef>
                <a:spcPts val="720"/>
              </a:spcBef>
              <a:spcAft>
                <a:spcPts val="0"/>
              </a:spcAft>
              <a:buClr>
                <a:schemeClr val="dk1"/>
              </a:buClr>
              <a:buSzPts val="1800"/>
              <a:buChar char="–"/>
              <a:defRPr/>
            </a:lvl2pPr>
            <a:lvl3pPr lvl="2" algn="l">
              <a:lnSpc>
                <a:spcPct val="100000"/>
              </a:lnSpc>
              <a:spcBef>
                <a:spcPts val="720"/>
              </a:spcBef>
              <a:spcAft>
                <a:spcPts val="0"/>
              </a:spcAft>
              <a:buClr>
                <a:schemeClr val="dk1"/>
              </a:buClr>
              <a:buSzPts val="1800"/>
              <a:buChar char="–"/>
              <a:defRPr/>
            </a:lvl3pPr>
            <a:lvl4pPr lvl="3" algn="l">
              <a:lnSpc>
                <a:spcPct val="100000"/>
              </a:lnSpc>
              <a:spcBef>
                <a:spcPts val="720"/>
              </a:spcBef>
              <a:spcAft>
                <a:spcPts val="0"/>
              </a:spcAft>
              <a:buClr>
                <a:schemeClr val="dk1"/>
              </a:buClr>
              <a:buSzPts val="1800"/>
              <a:buChar char="–"/>
              <a:defRPr/>
            </a:lvl4pPr>
            <a:lvl5pPr lvl="4" algn="l">
              <a:lnSpc>
                <a:spcPct val="100000"/>
              </a:lnSpc>
              <a:spcBef>
                <a:spcPts val="720"/>
              </a:spcBef>
              <a:spcAft>
                <a:spcPts val="0"/>
              </a:spcAft>
              <a:buClr>
                <a:schemeClr val="dk1"/>
              </a:buClr>
              <a:buSzPts val="1800"/>
              <a:buChar char="–"/>
              <a:defRPr/>
            </a:lvl5pPr>
            <a:lvl6pPr lvl="5" algn="l">
              <a:lnSpc>
                <a:spcPct val="100000"/>
              </a:lnSpc>
              <a:spcBef>
                <a:spcPts val="720"/>
              </a:spcBef>
              <a:spcAft>
                <a:spcPts val="0"/>
              </a:spcAft>
              <a:buClr>
                <a:schemeClr val="dk1"/>
              </a:buClr>
              <a:buSzPts val="1800"/>
              <a:buChar char="–"/>
              <a:defRPr/>
            </a:lvl6pPr>
            <a:lvl7pPr lvl="6" algn="l">
              <a:lnSpc>
                <a:spcPct val="100000"/>
              </a:lnSpc>
              <a:spcBef>
                <a:spcPts val="720"/>
              </a:spcBef>
              <a:spcAft>
                <a:spcPts val="0"/>
              </a:spcAft>
              <a:buClr>
                <a:schemeClr val="dk1"/>
              </a:buClr>
              <a:buSzPts val="1800"/>
              <a:buChar char="–"/>
              <a:defRPr/>
            </a:lvl7pPr>
            <a:lvl8pPr lvl="7" algn="l">
              <a:lnSpc>
                <a:spcPct val="100000"/>
              </a:lnSpc>
              <a:spcBef>
                <a:spcPts val="720"/>
              </a:spcBef>
              <a:spcAft>
                <a:spcPts val="0"/>
              </a:spcAft>
              <a:buClr>
                <a:schemeClr val="dk1"/>
              </a:buClr>
              <a:buSzPts val="1800"/>
              <a:buChar char="–"/>
              <a:defRPr/>
            </a:lvl8pPr>
            <a:lvl9pPr lvl="8" algn="l">
              <a:lnSpc>
                <a:spcPct val="100000"/>
              </a:lnSpc>
              <a:spcBef>
                <a:spcPts val="720"/>
              </a:spcBef>
              <a:spcAft>
                <a:spcPts val="0"/>
              </a:spcAft>
              <a:buClr>
                <a:schemeClr val="dk1"/>
              </a:buClr>
              <a:buSzPts val="1800"/>
              <a:buChar char="–"/>
              <a:defRPr/>
            </a:lvl9pPr>
          </a:lstStyle>
          <a:p>
            <a:endParaRPr/>
          </a:p>
        </p:txBody>
      </p:sp>
      <p:sp>
        <p:nvSpPr>
          <p:cNvPr id="76" name="Google Shape;76;p12"/>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1253">
          <p15:clr>
            <a:srgbClr val="9FCC3B"/>
          </p15:clr>
        </p15:guide>
        <p15:guide id="2" orient="horz" pos="2160">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Kapitel">
  <p:cSld name="Kapitel">
    <p:spTree>
      <p:nvGrpSpPr>
        <p:cNvPr id="1" name="Shape 79"/>
        <p:cNvGrpSpPr/>
        <p:nvPr/>
      </p:nvGrpSpPr>
      <p:grpSpPr>
        <a:xfrm>
          <a:off x="0" y="0"/>
          <a:ext cx="0" cy="0"/>
          <a:chOff x="0" y="0"/>
          <a:chExt cx="0" cy="0"/>
        </a:xfrm>
      </p:grpSpPr>
      <p:sp>
        <p:nvSpPr>
          <p:cNvPr id="80" name="Google Shape;80;p13"/>
          <p:cNvSpPr/>
          <p:nvPr/>
        </p:nvSpPr>
        <p:spPr>
          <a:xfrm>
            <a:off x="0" y="1125538"/>
            <a:ext cx="12192000" cy="5732462"/>
          </a:xfrm>
          <a:prstGeom prst="rect">
            <a:avLst/>
          </a:prstGeom>
          <a:solidFill>
            <a:srgbClr val="A3ADB7"/>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81" name="Google Shape;81;p13"/>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 Spalten">
  <p:cSld name="2 Spalten">
    <p:spTree>
      <p:nvGrpSpPr>
        <p:cNvPr id="1" name="Shape 82"/>
        <p:cNvGrpSpPr/>
        <p:nvPr/>
      </p:nvGrpSpPr>
      <p:grpSpPr>
        <a:xfrm>
          <a:off x="0" y="0"/>
          <a:ext cx="0" cy="0"/>
          <a:chOff x="0" y="0"/>
          <a:chExt cx="0" cy="0"/>
        </a:xfrm>
      </p:grpSpPr>
      <p:sp>
        <p:nvSpPr>
          <p:cNvPr id="83" name="Google Shape;83;p14"/>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4"/>
          <p:cNvSpPr txBox="1">
            <a:spLocks noGrp="1"/>
          </p:cNvSpPr>
          <p:nvPr>
            <p:ph type="body" idx="1"/>
          </p:nvPr>
        </p:nvSpPr>
        <p:spPr>
          <a:xfrm>
            <a:off x="911225" y="2205039"/>
            <a:ext cx="5005388" cy="3887787"/>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720"/>
              </a:spcBef>
              <a:spcAft>
                <a:spcPts val="0"/>
              </a:spcAft>
              <a:buClr>
                <a:schemeClr val="dk1"/>
              </a:buClr>
              <a:buSzPts val="1800"/>
              <a:buChar char="–"/>
              <a:defRPr/>
            </a:lvl1pPr>
            <a:lvl2pPr marL="914400" lvl="1" indent="-342900" algn="l">
              <a:lnSpc>
                <a:spcPct val="100000"/>
              </a:lnSpc>
              <a:spcBef>
                <a:spcPts val="720"/>
              </a:spcBef>
              <a:spcAft>
                <a:spcPts val="0"/>
              </a:spcAft>
              <a:buClr>
                <a:schemeClr val="dk1"/>
              </a:buClr>
              <a:buSzPts val="1800"/>
              <a:buChar char="–"/>
              <a:defRPr/>
            </a:lvl2pPr>
            <a:lvl3pPr marL="1371600" lvl="2" indent="-342900" algn="l">
              <a:lnSpc>
                <a:spcPct val="100000"/>
              </a:lnSpc>
              <a:spcBef>
                <a:spcPts val="720"/>
              </a:spcBef>
              <a:spcAft>
                <a:spcPts val="0"/>
              </a:spcAft>
              <a:buClr>
                <a:schemeClr val="dk1"/>
              </a:buClr>
              <a:buSzPts val="1800"/>
              <a:buChar char="–"/>
              <a:defRPr/>
            </a:lvl3pPr>
            <a:lvl4pPr marL="1828800" lvl="3" indent="-342900" algn="l">
              <a:lnSpc>
                <a:spcPct val="100000"/>
              </a:lnSpc>
              <a:spcBef>
                <a:spcPts val="720"/>
              </a:spcBef>
              <a:spcAft>
                <a:spcPts val="0"/>
              </a:spcAft>
              <a:buClr>
                <a:schemeClr val="dk1"/>
              </a:buClr>
              <a:buSzPts val="1800"/>
              <a:buChar char="–"/>
              <a:defRPr/>
            </a:lvl4pPr>
            <a:lvl5pPr marL="2286000" lvl="4" indent="-342900" algn="l">
              <a:lnSpc>
                <a:spcPct val="100000"/>
              </a:lnSpc>
              <a:spcBef>
                <a:spcPts val="720"/>
              </a:spcBef>
              <a:spcAft>
                <a:spcPts val="0"/>
              </a:spcAft>
              <a:buClr>
                <a:schemeClr val="dk1"/>
              </a:buClr>
              <a:buSzPts val="1800"/>
              <a:buChar char="–"/>
              <a:defRPr/>
            </a:lvl5pPr>
            <a:lvl6pPr marL="2743200" lvl="5" indent="-342900" algn="l">
              <a:lnSpc>
                <a:spcPct val="100000"/>
              </a:lnSpc>
              <a:spcBef>
                <a:spcPts val="720"/>
              </a:spcBef>
              <a:spcAft>
                <a:spcPts val="0"/>
              </a:spcAft>
              <a:buClr>
                <a:schemeClr val="dk1"/>
              </a:buClr>
              <a:buSzPts val="1800"/>
              <a:buChar char="–"/>
              <a:defRPr/>
            </a:lvl6pPr>
            <a:lvl7pPr marL="3200400" lvl="6" indent="-342900" algn="l">
              <a:lnSpc>
                <a:spcPct val="100000"/>
              </a:lnSpc>
              <a:spcBef>
                <a:spcPts val="720"/>
              </a:spcBef>
              <a:spcAft>
                <a:spcPts val="0"/>
              </a:spcAft>
              <a:buClr>
                <a:schemeClr val="dk1"/>
              </a:buClr>
              <a:buSzPts val="1800"/>
              <a:buChar char="–"/>
              <a:defRPr/>
            </a:lvl7pPr>
            <a:lvl8pPr marL="3657600" lvl="7" indent="-342900" algn="l">
              <a:lnSpc>
                <a:spcPct val="100000"/>
              </a:lnSpc>
              <a:spcBef>
                <a:spcPts val="720"/>
              </a:spcBef>
              <a:spcAft>
                <a:spcPts val="0"/>
              </a:spcAft>
              <a:buClr>
                <a:schemeClr val="dk1"/>
              </a:buClr>
              <a:buSzPts val="1800"/>
              <a:buChar char="–"/>
              <a:defRPr/>
            </a:lvl8pPr>
            <a:lvl9pPr marL="4114800" lvl="8" indent="-342900" algn="l">
              <a:lnSpc>
                <a:spcPct val="100000"/>
              </a:lnSpc>
              <a:spcBef>
                <a:spcPts val="720"/>
              </a:spcBef>
              <a:spcAft>
                <a:spcPts val="0"/>
              </a:spcAft>
              <a:buClr>
                <a:schemeClr val="dk1"/>
              </a:buClr>
              <a:buSzPts val="1800"/>
              <a:buChar char="–"/>
              <a:defRPr/>
            </a:lvl9pPr>
          </a:lstStyle>
          <a:p>
            <a:endParaRPr/>
          </a:p>
        </p:txBody>
      </p:sp>
      <p:sp>
        <p:nvSpPr>
          <p:cNvPr id="85" name="Google Shape;85;p14"/>
          <p:cNvSpPr txBox="1">
            <a:spLocks noGrp="1"/>
          </p:cNvSpPr>
          <p:nvPr>
            <p:ph type="body" idx="2"/>
          </p:nvPr>
        </p:nvSpPr>
        <p:spPr>
          <a:xfrm>
            <a:off x="6291040" y="2205039"/>
            <a:ext cx="5005388" cy="3887787"/>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720"/>
              </a:spcBef>
              <a:spcAft>
                <a:spcPts val="0"/>
              </a:spcAft>
              <a:buClr>
                <a:schemeClr val="dk1"/>
              </a:buClr>
              <a:buSzPts val="1800"/>
              <a:buChar char="–"/>
              <a:defRPr/>
            </a:lvl1pPr>
            <a:lvl2pPr marL="914400" lvl="1" indent="-342900" algn="l">
              <a:lnSpc>
                <a:spcPct val="100000"/>
              </a:lnSpc>
              <a:spcBef>
                <a:spcPts val="720"/>
              </a:spcBef>
              <a:spcAft>
                <a:spcPts val="0"/>
              </a:spcAft>
              <a:buClr>
                <a:schemeClr val="dk1"/>
              </a:buClr>
              <a:buSzPts val="1800"/>
              <a:buChar char="–"/>
              <a:defRPr/>
            </a:lvl2pPr>
            <a:lvl3pPr marL="1371600" lvl="2" indent="-342900" algn="l">
              <a:lnSpc>
                <a:spcPct val="100000"/>
              </a:lnSpc>
              <a:spcBef>
                <a:spcPts val="720"/>
              </a:spcBef>
              <a:spcAft>
                <a:spcPts val="0"/>
              </a:spcAft>
              <a:buClr>
                <a:schemeClr val="dk1"/>
              </a:buClr>
              <a:buSzPts val="1800"/>
              <a:buChar char="–"/>
              <a:defRPr/>
            </a:lvl3pPr>
            <a:lvl4pPr marL="1828800" lvl="3" indent="-342900" algn="l">
              <a:lnSpc>
                <a:spcPct val="100000"/>
              </a:lnSpc>
              <a:spcBef>
                <a:spcPts val="720"/>
              </a:spcBef>
              <a:spcAft>
                <a:spcPts val="0"/>
              </a:spcAft>
              <a:buClr>
                <a:schemeClr val="dk1"/>
              </a:buClr>
              <a:buSzPts val="1800"/>
              <a:buChar char="–"/>
              <a:defRPr/>
            </a:lvl4pPr>
            <a:lvl5pPr marL="2286000" lvl="4" indent="-342900" algn="l">
              <a:lnSpc>
                <a:spcPct val="100000"/>
              </a:lnSpc>
              <a:spcBef>
                <a:spcPts val="720"/>
              </a:spcBef>
              <a:spcAft>
                <a:spcPts val="0"/>
              </a:spcAft>
              <a:buClr>
                <a:schemeClr val="dk1"/>
              </a:buClr>
              <a:buSzPts val="1800"/>
              <a:buChar char="–"/>
              <a:defRPr/>
            </a:lvl5pPr>
            <a:lvl6pPr marL="2743200" lvl="5" indent="-342900" algn="l">
              <a:lnSpc>
                <a:spcPct val="100000"/>
              </a:lnSpc>
              <a:spcBef>
                <a:spcPts val="720"/>
              </a:spcBef>
              <a:spcAft>
                <a:spcPts val="0"/>
              </a:spcAft>
              <a:buClr>
                <a:schemeClr val="dk1"/>
              </a:buClr>
              <a:buSzPts val="1800"/>
              <a:buChar char="–"/>
              <a:defRPr/>
            </a:lvl6pPr>
            <a:lvl7pPr marL="3200400" lvl="6" indent="-342900" algn="l">
              <a:lnSpc>
                <a:spcPct val="100000"/>
              </a:lnSpc>
              <a:spcBef>
                <a:spcPts val="720"/>
              </a:spcBef>
              <a:spcAft>
                <a:spcPts val="0"/>
              </a:spcAft>
              <a:buClr>
                <a:schemeClr val="dk1"/>
              </a:buClr>
              <a:buSzPts val="1800"/>
              <a:buChar char="–"/>
              <a:defRPr/>
            </a:lvl7pPr>
            <a:lvl8pPr marL="3657600" lvl="7" indent="-342900" algn="l">
              <a:lnSpc>
                <a:spcPct val="100000"/>
              </a:lnSpc>
              <a:spcBef>
                <a:spcPts val="720"/>
              </a:spcBef>
              <a:spcAft>
                <a:spcPts val="0"/>
              </a:spcAft>
              <a:buClr>
                <a:schemeClr val="dk1"/>
              </a:buClr>
              <a:buSzPts val="1800"/>
              <a:buChar char="–"/>
              <a:defRPr/>
            </a:lvl8pPr>
            <a:lvl9pPr marL="4114800" lvl="8" indent="-342900" algn="l">
              <a:lnSpc>
                <a:spcPct val="100000"/>
              </a:lnSpc>
              <a:spcBef>
                <a:spcPts val="720"/>
              </a:spcBef>
              <a:spcAft>
                <a:spcPts val="0"/>
              </a:spcAft>
              <a:buClr>
                <a:schemeClr val="dk1"/>
              </a:buClr>
              <a:buSzPts val="1800"/>
              <a:buChar char="–"/>
              <a:defRPr/>
            </a:lvl9pPr>
          </a:lstStyle>
          <a:p>
            <a:endParaRPr/>
          </a:p>
        </p:txBody>
      </p:sp>
      <p:sp>
        <p:nvSpPr>
          <p:cNvPr id="86" name="Google Shape;86;p14"/>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4"/>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4"/>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ild">
  <p:cSld name="Bild">
    <p:spTree>
      <p:nvGrpSpPr>
        <p:cNvPr id="1" name="Shape 89"/>
        <p:cNvGrpSpPr/>
        <p:nvPr/>
      </p:nvGrpSpPr>
      <p:grpSpPr>
        <a:xfrm>
          <a:off x="0" y="0"/>
          <a:ext cx="0" cy="0"/>
          <a:chOff x="0" y="0"/>
          <a:chExt cx="0" cy="0"/>
        </a:xfrm>
      </p:grpSpPr>
      <p:sp>
        <p:nvSpPr>
          <p:cNvPr id="90" name="Google Shape;90;p15"/>
          <p:cNvSpPr>
            <a:spLocks noGrp="1"/>
          </p:cNvSpPr>
          <p:nvPr>
            <p:ph type="pic" idx="2"/>
          </p:nvPr>
        </p:nvSpPr>
        <p:spPr>
          <a:xfrm>
            <a:off x="192089" y="188912"/>
            <a:ext cx="11807824" cy="6480175"/>
          </a:xfrm>
          <a:prstGeom prst="rect">
            <a:avLst/>
          </a:prstGeom>
          <a:noFill/>
          <a:ln>
            <a:noFill/>
          </a:ln>
        </p:spPr>
      </p:sp>
    </p:spTree>
  </p:cSld>
  <p:clrMapOvr>
    <a:masterClrMapping/>
  </p:clrMapOvr>
  <p:extLst>
    <p:ext uri="{DCECCB84-F9BA-43D5-87BE-67443E8EF086}">
      <p15:sldGuideLst xmlns:p15="http://schemas.microsoft.com/office/powerpoint/2012/main">
        <p15:guide id="1" pos="121">
          <p15:clr>
            <a:srgbClr val="9FCC3B"/>
          </p15:clr>
        </p15:guide>
        <p15:guide id="2" pos="7559">
          <p15:clr>
            <a:srgbClr val="9FCC3B"/>
          </p15:clr>
        </p15:guide>
        <p15:guide id="3" orient="horz" pos="119">
          <p15:clr>
            <a:srgbClr val="9FCC3B"/>
          </p15:clr>
        </p15:guide>
        <p15:guide id="4" orient="horz" pos="4201">
          <p15:clr>
            <a:srgbClr val="9FCC3B"/>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91"/>
        <p:cNvGrpSpPr/>
        <p:nvPr/>
      </p:nvGrpSpPr>
      <p:grpSpPr>
        <a:xfrm>
          <a:off x="0" y="0"/>
          <a:ext cx="0" cy="0"/>
          <a:chOff x="0" y="0"/>
          <a:chExt cx="0" cy="0"/>
        </a:xfrm>
      </p:grpSpPr>
      <p:sp>
        <p:nvSpPr>
          <p:cNvPr id="92" name="Google Shape;92;p16"/>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6"/>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6"/>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24"/>
        <p:cNvGrpSpPr/>
        <p:nvPr/>
      </p:nvGrpSpPr>
      <p:grpSpPr>
        <a:xfrm>
          <a:off x="0" y="0"/>
          <a:ext cx="0" cy="0"/>
          <a:chOff x="0" y="0"/>
          <a:chExt cx="0" cy="0"/>
        </a:xfrm>
      </p:grpSpPr>
      <p:sp>
        <p:nvSpPr>
          <p:cNvPr id="25" name="Google Shape;25;p3"/>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body" idx="1"/>
          </p:nvPr>
        </p:nvSpPr>
        <p:spPr>
          <a:xfrm>
            <a:off x="911225" y="2205039"/>
            <a:ext cx="10369550" cy="3887787"/>
          </a:xfrm>
          <a:prstGeom prst="rect">
            <a:avLst/>
          </a:prstGeom>
          <a:noFill/>
          <a:ln>
            <a:noFill/>
          </a:ln>
        </p:spPr>
        <p:txBody>
          <a:bodyPr spcFirstLastPara="1" wrap="square" lIns="0" tIns="0" rIns="0" bIns="0" anchor="t" anchorCtr="0">
            <a:noAutofit/>
          </a:bodyPr>
          <a:lstStyle>
            <a:lvl1pPr marL="457200" lvl="0" indent="-342900" algn="l">
              <a:spcBef>
                <a:spcPts val="720"/>
              </a:spcBef>
              <a:spcAft>
                <a:spcPts val="0"/>
              </a:spcAft>
              <a:buClr>
                <a:schemeClr val="dk1"/>
              </a:buClr>
              <a:buSzPts val="1800"/>
              <a:buChar char="–"/>
              <a:defRPr/>
            </a:lvl1pPr>
            <a:lvl2pPr marL="914400" lvl="1" indent="-342900" algn="l">
              <a:spcBef>
                <a:spcPts val="720"/>
              </a:spcBef>
              <a:spcAft>
                <a:spcPts val="0"/>
              </a:spcAft>
              <a:buClr>
                <a:schemeClr val="dk1"/>
              </a:buClr>
              <a:buSzPts val="1800"/>
              <a:buChar char="–"/>
              <a:defRPr/>
            </a:lvl2pPr>
            <a:lvl3pPr marL="1371600" lvl="2" indent="-342900" algn="l">
              <a:spcBef>
                <a:spcPts val="720"/>
              </a:spcBef>
              <a:spcAft>
                <a:spcPts val="0"/>
              </a:spcAft>
              <a:buClr>
                <a:schemeClr val="dk1"/>
              </a:buClr>
              <a:buSzPts val="1800"/>
              <a:buChar char="–"/>
              <a:defRPr/>
            </a:lvl3pPr>
            <a:lvl4pPr marL="1828800" lvl="3" indent="-342900" algn="l">
              <a:spcBef>
                <a:spcPts val="720"/>
              </a:spcBef>
              <a:spcAft>
                <a:spcPts val="0"/>
              </a:spcAft>
              <a:buClr>
                <a:schemeClr val="dk1"/>
              </a:buClr>
              <a:buSzPts val="1800"/>
              <a:buChar char="–"/>
              <a:defRPr/>
            </a:lvl4pPr>
            <a:lvl5pPr marL="2286000" lvl="4" indent="-342900" algn="l">
              <a:spcBef>
                <a:spcPts val="720"/>
              </a:spcBef>
              <a:spcAft>
                <a:spcPts val="0"/>
              </a:spcAft>
              <a:buClr>
                <a:schemeClr val="dk1"/>
              </a:buClr>
              <a:buSzPts val="1800"/>
              <a:buChar char="–"/>
              <a:defRPr/>
            </a:lvl5pPr>
            <a:lvl6pPr marL="2743200" lvl="5" indent="-342900" algn="l">
              <a:spcBef>
                <a:spcPts val="720"/>
              </a:spcBef>
              <a:spcAft>
                <a:spcPts val="0"/>
              </a:spcAft>
              <a:buClr>
                <a:schemeClr val="dk1"/>
              </a:buClr>
              <a:buSzPts val="1800"/>
              <a:buChar char="–"/>
              <a:defRPr/>
            </a:lvl6pPr>
            <a:lvl7pPr marL="3200400" lvl="6" indent="-342900" algn="l">
              <a:spcBef>
                <a:spcPts val="720"/>
              </a:spcBef>
              <a:spcAft>
                <a:spcPts val="0"/>
              </a:spcAft>
              <a:buClr>
                <a:schemeClr val="dk1"/>
              </a:buClr>
              <a:buSzPts val="1800"/>
              <a:buChar char="–"/>
              <a:defRPr/>
            </a:lvl7pPr>
            <a:lvl8pPr marL="3657600" lvl="7" indent="-342900" algn="l">
              <a:spcBef>
                <a:spcPts val="720"/>
              </a:spcBef>
              <a:spcAft>
                <a:spcPts val="0"/>
              </a:spcAft>
              <a:buClr>
                <a:schemeClr val="dk1"/>
              </a:buClr>
              <a:buSzPts val="1800"/>
              <a:buChar char="–"/>
              <a:defRPr/>
            </a:lvl8pPr>
            <a:lvl9pPr marL="4114800" lvl="8" indent="-342900" algn="l">
              <a:spcBef>
                <a:spcPts val="720"/>
              </a:spcBef>
              <a:spcAft>
                <a:spcPts val="0"/>
              </a:spcAft>
              <a:buClr>
                <a:schemeClr val="dk1"/>
              </a:buClr>
              <a:buSzPts val="1800"/>
              <a:buChar char="–"/>
              <a:defRPr/>
            </a:lvl9pPr>
          </a:lstStyle>
          <a:p>
            <a:endParaRPr/>
          </a:p>
        </p:txBody>
      </p:sp>
      <p:sp>
        <p:nvSpPr>
          <p:cNvPr id="27" name="Google Shape;27;p3"/>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folie" type="title">
  <p:cSld name="TITLE">
    <p:spTree>
      <p:nvGrpSpPr>
        <p:cNvPr id="1" name="Shape 30"/>
        <p:cNvGrpSpPr/>
        <p:nvPr/>
      </p:nvGrpSpPr>
      <p:grpSpPr>
        <a:xfrm>
          <a:off x="0" y="0"/>
          <a:ext cx="0" cy="0"/>
          <a:chOff x="0" y="0"/>
          <a:chExt cx="0" cy="0"/>
        </a:xfrm>
      </p:grpSpPr>
      <p:sp>
        <p:nvSpPr>
          <p:cNvPr id="31" name="Google Shape;31;p4"/>
          <p:cNvSpPr txBox="1">
            <a:spLocks noGrp="1"/>
          </p:cNvSpPr>
          <p:nvPr>
            <p:ph type="ctrTitle"/>
          </p:nvPr>
        </p:nvSpPr>
        <p:spPr>
          <a:xfrm>
            <a:off x="911225" y="1989138"/>
            <a:ext cx="10369550" cy="1295400"/>
          </a:xfrm>
          <a:prstGeom prst="rect">
            <a:avLst/>
          </a:prstGeom>
          <a:noFill/>
          <a:ln>
            <a:noFill/>
          </a:ln>
        </p:spPr>
        <p:txBody>
          <a:bodyPr spcFirstLastPara="1" wrap="square" lIns="0" tIns="36000" rIns="0" bIns="0" anchor="t" anchorCtr="0">
            <a:noAutofit/>
          </a:bodyPr>
          <a:lstStyle>
            <a:lvl1pPr lvl="0" algn="l">
              <a:spcBef>
                <a:spcPts val="0"/>
              </a:spcBef>
              <a:spcAft>
                <a:spcPts val="0"/>
              </a:spcAft>
              <a:buSzPts val="1400"/>
              <a:buNone/>
              <a:defRPr sz="39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ubTitle" idx="1"/>
          </p:nvPr>
        </p:nvSpPr>
        <p:spPr>
          <a:xfrm>
            <a:off x="911225" y="3429000"/>
            <a:ext cx="10369550" cy="1752600"/>
          </a:xfrm>
          <a:prstGeom prst="rect">
            <a:avLst/>
          </a:prstGeom>
          <a:noFill/>
          <a:ln>
            <a:noFill/>
          </a:ln>
        </p:spPr>
        <p:txBody>
          <a:bodyPr spcFirstLastPara="1" wrap="square" lIns="0" tIns="0" rIns="0" bIns="0" anchor="t" anchorCtr="0">
            <a:noAutofit/>
          </a:bodyPr>
          <a:lstStyle>
            <a:lvl1pPr lvl="0" algn="l">
              <a:spcBef>
                <a:spcPts val="680"/>
              </a:spcBef>
              <a:spcAft>
                <a:spcPts val="0"/>
              </a:spcAft>
              <a:buClr>
                <a:schemeClr val="dk1"/>
              </a:buClr>
              <a:buSzPts val="1700"/>
              <a:buNone/>
              <a:defRPr/>
            </a:lvl1pPr>
            <a:lvl2pPr lvl="1" algn="l">
              <a:spcBef>
                <a:spcPts val="720"/>
              </a:spcBef>
              <a:spcAft>
                <a:spcPts val="0"/>
              </a:spcAft>
              <a:buClr>
                <a:schemeClr val="dk1"/>
              </a:buClr>
              <a:buSzPts val="1800"/>
              <a:buChar char="–"/>
              <a:defRPr/>
            </a:lvl2pPr>
            <a:lvl3pPr lvl="2" algn="l">
              <a:spcBef>
                <a:spcPts val="720"/>
              </a:spcBef>
              <a:spcAft>
                <a:spcPts val="0"/>
              </a:spcAft>
              <a:buClr>
                <a:schemeClr val="dk1"/>
              </a:buClr>
              <a:buSzPts val="1800"/>
              <a:buChar char="–"/>
              <a:defRPr/>
            </a:lvl3pPr>
            <a:lvl4pPr lvl="3" algn="l">
              <a:spcBef>
                <a:spcPts val="720"/>
              </a:spcBef>
              <a:spcAft>
                <a:spcPts val="0"/>
              </a:spcAft>
              <a:buClr>
                <a:schemeClr val="dk1"/>
              </a:buClr>
              <a:buSzPts val="1800"/>
              <a:buChar char="–"/>
              <a:defRPr/>
            </a:lvl4pPr>
            <a:lvl5pPr lvl="4" algn="l">
              <a:spcBef>
                <a:spcPts val="720"/>
              </a:spcBef>
              <a:spcAft>
                <a:spcPts val="0"/>
              </a:spcAft>
              <a:buClr>
                <a:schemeClr val="dk1"/>
              </a:buClr>
              <a:buSzPts val="1800"/>
              <a:buChar char="–"/>
              <a:defRPr/>
            </a:lvl5pPr>
            <a:lvl6pPr lvl="5" algn="l">
              <a:spcBef>
                <a:spcPts val="720"/>
              </a:spcBef>
              <a:spcAft>
                <a:spcPts val="0"/>
              </a:spcAft>
              <a:buClr>
                <a:schemeClr val="dk1"/>
              </a:buClr>
              <a:buSzPts val="1800"/>
              <a:buChar char="–"/>
              <a:defRPr/>
            </a:lvl6pPr>
            <a:lvl7pPr lvl="6" algn="l">
              <a:spcBef>
                <a:spcPts val="720"/>
              </a:spcBef>
              <a:spcAft>
                <a:spcPts val="0"/>
              </a:spcAft>
              <a:buClr>
                <a:schemeClr val="dk1"/>
              </a:buClr>
              <a:buSzPts val="1800"/>
              <a:buChar char="–"/>
              <a:defRPr/>
            </a:lvl7pPr>
            <a:lvl8pPr lvl="7" algn="l">
              <a:spcBef>
                <a:spcPts val="720"/>
              </a:spcBef>
              <a:spcAft>
                <a:spcPts val="0"/>
              </a:spcAft>
              <a:buClr>
                <a:schemeClr val="dk1"/>
              </a:buClr>
              <a:buSzPts val="1800"/>
              <a:buChar char="–"/>
              <a:defRPr/>
            </a:lvl8pPr>
            <a:lvl9pPr lvl="8" algn="l">
              <a:spcBef>
                <a:spcPts val="720"/>
              </a:spcBef>
              <a:spcAft>
                <a:spcPts val="0"/>
              </a:spcAft>
              <a:buClr>
                <a:schemeClr val="dk1"/>
              </a:buClr>
              <a:buSzPts val="1800"/>
              <a:buChar char="–"/>
              <a:defRPr/>
            </a:lvl9pPr>
          </a:lstStyle>
          <a:p>
            <a:endParaRPr/>
          </a:p>
        </p:txBody>
      </p:sp>
      <p:sp>
        <p:nvSpPr>
          <p:cNvPr id="33" name="Google Shape;33;p4"/>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1253">
          <p15:clr>
            <a:srgbClr val="9FCC3B"/>
          </p15:clr>
        </p15:guide>
        <p15:guide id="2" orient="horz" pos="2160">
          <p15:clr>
            <a:srgbClr val="9FCC3B"/>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Kapitel">
  <p:cSld name="Kapitel">
    <p:spTree>
      <p:nvGrpSpPr>
        <p:cNvPr id="1" name="Shape 36"/>
        <p:cNvGrpSpPr/>
        <p:nvPr/>
      </p:nvGrpSpPr>
      <p:grpSpPr>
        <a:xfrm>
          <a:off x="0" y="0"/>
          <a:ext cx="0" cy="0"/>
          <a:chOff x="0" y="0"/>
          <a:chExt cx="0" cy="0"/>
        </a:xfrm>
      </p:grpSpPr>
      <p:sp>
        <p:nvSpPr>
          <p:cNvPr id="37" name="Google Shape;37;p5"/>
          <p:cNvSpPr/>
          <p:nvPr/>
        </p:nvSpPr>
        <p:spPr>
          <a:xfrm>
            <a:off x="0" y="1125538"/>
            <a:ext cx="12192000" cy="5732462"/>
          </a:xfrm>
          <a:prstGeom prst="rect">
            <a:avLst/>
          </a:prstGeom>
          <a:solidFill>
            <a:srgbClr val="A3ADB7"/>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38" name="Google Shape;38;p5"/>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Spalten">
  <p:cSld name="2 Spalten">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6"/>
          <p:cNvSpPr txBox="1">
            <a:spLocks noGrp="1"/>
          </p:cNvSpPr>
          <p:nvPr>
            <p:ph type="body" idx="1"/>
          </p:nvPr>
        </p:nvSpPr>
        <p:spPr>
          <a:xfrm>
            <a:off x="911225" y="2205039"/>
            <a:ext cx="5005388" cy="3887787"/>
          </a:xfrm>
          <a:prstGeom prst="rect">
            <a:avLst/>
          </a:prstGeom>
          <a:noFill/>
          <a:ln>
            <a:noFill/>
          </a:ln>
        </p:spPr>
        <p:txBody>
          <a:bodyPr spcFirstLastPara="1" wrap="square" lIns="0" tIns="0" rIns="0" bIns="0" anchor="t" anchorCtr="0">
            <a:noAutofit/>
          </a:bodyPr>
          <a:lstStyle>
            <a:lvl1pPr marL="457200" lvl="0" indent="-342900" algn="l">
              <a:spcBef>
                <a:spcPts val="720"/>
              </a:spcBef>
              <a:spcAft>
                <a:spcPts val="0"/>
              </a:spcAft>
              <a:buClr>
                <a:schemeClr val="dk1"/>
              </a:buClr>
              <a:buSzPts val="1800"/>
              <a:buChar char="–"/>
              <a:defRPr/>
            </a:lvl1pPr>
            <a:lvl2pPr marL="914400" lvl="1" indent="-342900" algn="l">
              <a:spcBef>
                <a:spcPts val="720"/>
              </a:spcBef>
              <a:spcAft>
                <a:spcPts val="0"/>
              </a:spcAft>
              <a:buClr>
                <a:schemeClr val="dk1"/>
              </a:buClr>
              <a:buSzPts val="1800"/>
              <a:buChar char="–"/>
              <a:defRPr/>
            </a:lvl2pPr>
            <a:lvl3pPr marL="1371600" lvl="2" indent="-342900" algn="l">
              <a:spcBef>
                <a:spcPts val="720"/>
              </a:spcBef>
              <a:spcAft>
                <a:spcPts val="0"/>
              </a:spcAft>
              <a:buClr>
                <a:schemeClr val="dk1"/>
              </a:buClr>
              <a:buSzPts val="1800"/>
              <a:buChar char="–"/>
              <a:defRPr/>
            </a:lvl3pPr>
            <a:lvl4pPr marL="1828800" lvl="3" indent="-342900" algn="l">
              <a:spcBef>
                <a:spcPts val="720"/>
              </a:spcBef>
              <a:spcAft>
                <a:spcPts val="0"/>
              </a:spcAft>
              <a:buClr>
                <a:schemeClr val="dk1"/>
              </a:buClr>
              <a:buSzPts val="1800"/>
              <a:buChar char="–"/>
              <a:defRPr/>
            </a:lvl4pPr>
            <a:lvl5pPr marL="2286000" lvl="4" indent="-342900" algn="l">
              <a:spcBef>
                <a:spcPts val="720"/>
              </a:spcBef>
              <a:spcAft>
                <a:spcPts val="0"/>
              </a:spcAft>
              <a:buClr>
                <a:schemeClr val="dk1"/>
              </a:buClr>
              <a:buSzPts val="1800"/>
              <a:buChar char="–"/>
              <a:defRPr/>
            </a:lvl5pPr>
            <a:lvl6pPr marL="2743200" lvl="5" indent="-342900" algn="l">
              <a:spcBef>
                <a:spcPts val="720"/>
              </a:spcBef>
              <a:spcAft>
                <a:spcPts val="0"/>
              </a:spcAft>
              <a:buClr>
                <a:schemeClr val="dk1"/>
              </a:buClr>
              <a:buSzPts val="1800"/>
              <a:buChar char="–"/>
              <a:defRPr/>
            </a:lvl6pPr>
            <a:lvl7pPr marL="3200400" lvl="6" indent="-342900" algn="l">
              <a:spcBef>
                <a:spcPts val="720"/>
              </a:spcBef>
              <a:spcAft>
                <a:spcPts val="0"/>
              </a:spcAft>
              <a:buClr>
                <a:schemeClr val="dk1"/>
              </a:buClr>
              <a:buSzPts val="1800"/>
              <a:buChar char="–"/>
              <a:defRPr/>
            </a:lvl7pPr>
            <a:lvl8pPr marL="3657600" lvl="7" indent="-342900" algn="l">
              <a:spcBef>
                <a:spcPts val="720"/>
              </a:spcBef>
              <a:spcAft>
                <a:spcPts val="0"/>
              </a:spcAft>
              <a:buClr>
                <a:schemeClr val="dk1"/>
              </a:buClr>
              <a:buSzPts val="1800"/>
              <a:buChar char="–"/>
              <a:defRPr/>
            </a:lvl8pPr>
            <a:lvl9pPr marL="4114800" lvl="8" indent="-342900" algn="l">
              <a:spcBef>
                <a:spcPts val="720"/>
              </a:spcBef>
              <a:spcAft>
                <a:spcPts val="0"/>
              </a:spcAft>
              <a:buClr>
                <a:schemeClr val="dk1"/>
              </a:buClr>
              <a:buSzPts val="1800"/>
              <a:buChar char="–"/>
              <a:defRPr/>
            </a:lvl9pPr>
          </a:lstStyle>
          <a:p>
            <a:endParaRPr/>
          </a:p>
        </p:txBody>
      </p:sp>
      <p:sp>
        <p:nvSpPr>
          <p:cNvPr id="42" name="Google Shape;42;p6"/>
          <p:cNvSpPr txBox="1">
            <a:spLocks noGrp="1"/>
          </p:cNvSpPr>
          <p:nvPr>
            <p:ph type="body" idx="2"/>
          </p:nvPr>
        </p:nvSpPr>
        <p:spPr>
          <a:xfrm>
            <a:off x="6291040" y="2205039"/>
            <a:ext cx="5005388" cy="3887787"/>
          </a:xfrm>
          <a:prstGeom prst="rect">
            <a:avLst/>
          </a:prstGeom>
          <a:noFill/>
          <a:ln>
            <a:noFill/>
          </a:ln>
        </p:spPr>
        <p:txBody>
          <a:bodyPr spcFirstLastPara="1" wrap="square" lIns="0" tIns="0" rIns="0" bIns="0" anchor="t" anchorCtr="0">
            <a:noAutofit/>
          </a:bodyPr>
          <a:lstStyle>
            <a:lvl1pPr marL="457200" lvl="0" indent="-342900" algn="l">
              <a:spcBef>
                <a:spcPts val="720"/>
              </a:spcBef>
              <a:spcAft>
                <a:spcPts val="0"/>
              </a:spcAft>
              <a:buClr>
                <a:schemeClr val="dk1"/>
              </a:buClr>
              <a:buSzPts val="1800"/>
              <a:buChar char="–"/>
              <a:defRPr/>
            </a:lvl1pPr>
            <a:lvl2pPr marL="914400" lvl="1" indent="-342900" algn="l">
              <a:spcBef>
                <a:spcPts val="720"/>
              </a:spcBef>
              <a:spcAft>
                <a:spcPts val="0"/>
              </a:spcAft>
              <a:buClr>
                <a:schemeClr val="dk1"/>
              </a:buClr>
              <a:buSzPts val="1800"/>
              <a:buChar char="–"/>
              <a:defRPr/>
            </a:lvl2pPr>
            <a:lvl3pPr marL="1371600" lvl="2" indent="-342900" algn="l">
              <a:spcBef>
                <a:spcPts val="720"/>
              </a:spcBef>
              <a:spcAft>
                <a:spcPts val="0"/>
              </a:spcAft>
              <a:buClr>
                <a:schemeClr val="dk1"/>
              </a:buClr>
              <a:buSzPts val="1800"/>
              <a:buChar char="–"/>
              <a:defRPr/>
            </a:lvl3pPr>
            <a:lvl4pPr marL="1828800" lvl="3" indent="-342900" algn="l">
              <a:spcBef>
                <a:spcPts val="720"/>
              </a:spcBef>
              <a:spcAft>
                <a:spcPts val="0"/>
              </a:spcAft>
              <a:buClr>
                <a:schemeClr val="dk1"/>
              </a:buClr>
              <a:buSzPts val="1800"/>
              <a:buChar char="–"/>
              <a:defRPr/>
            </a:lvl4pPr>
            <a:lvl5pPr marL="2286000" lvl="4" indent="-342900" algn="l">
              <a:spcBef>
                <a:spcPts val="720"/>
              </a:spcBef>
              <a:spcAft>
                <a:spcPts val="0"/>
              </a:spcAft>
              <a:buClr>
                <a:schemeClr val="dk1"/>
              </a:buClr>
              <a:buSzPts val="1800"/>
              <a:buChar char="–"/>
              <a:defRPr/>
            </a:lvl5pPr>
            <a:lvl6pPr marL="2743200" lvl="5" indent="-342900" algn="l">
              <a:spcBef>
                <a:spcPts val="720"/>
              </a:spcBef>
              <a:spcAft>
                <a:spcPts val="0"/>
              </a:spcAft>
              <a:buClr>
                <a:schemeClr val="dk1"/>
              </a:buClr>
              <a:buSzPts val="1800"/>
              <a:buChar char="–"/>
              <a:defRPr/>
            </a:lvl6pPr>
            <a:lvl7pPr marL="3200400" lvl="6" indent="-342900" algn="l">
              <a:spcBef>
                <a:spcPts val="720"/>
              </a:spcBef>
              <a:spcAft>
                <a:spcPts val="0"/>
              </a:spcAft>
              <a:buClr>
                <a:schemeClr val="dk1"/>
              </a:buClr>
              <a:buSzPts val="1800"/>
              <a:buChar char="–"/>
              <a:defRPr/>
            </a:lvl7pPr>
            <a:lvl8pPr marL="3657600" lvl="7" indent="-342900" algn="l">
              <a:spcBef>
                <a:spcPts val="720"/>
              </a:spcBef>
              <a:spcAft>
                <a:spcPts val="0"/>
              </a:spcAft>
              <a:buClr>
                <a:schemeClr val="dk1"/>
              </a:buClr>
              <a:buSzPts val="1800"/>
              <a:buChar char="–"/>
              <a:defRPr/>
            </a:lvl8pPr>
            <a:lvl9pPr marL="4114800" lvl="8" indent="-342900" algn="l">
              <a:spcBef>
                <a:spcPts val="720"/>
              </a:spcBef>
              <a:spcAft>
                <a:spcPts val="0"/>
              </a:spcAft>
              <a:buClr>
                <a:schemeClr val="dk1"/>
              </a:buClr>
              <a:buSzPts val="1800"/>
              <a:buChar char="–"/>
              <a:defRPr/>
            </a:lvl9pPr>
          </a:lstStyle>
          <a:p>
            <a:endParaRPr/>
          </a:p>
        </p:txBody>
      </p:sp>
      <p:sp>
        <p:nvSpPr>
          <p:cNvPr id="43" name="Google Shape;43;p6"/>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ild">
  <p:cSld name="Bild">
    <p:spTree>
      <p:nvGrpSpPr>
        <p:cNvPr id="1" name="Shape 46"/>
        <p:cNvGrpSpPr/>
        <p:nvPr/>
      </p:nvGrpSpPr>
      <p:grpSpPr>
        <a:xfrm>
          <a:off x="0" y="0"/>
          <a:ext cx="0" cy="0"/>
          <a:chOff x="0" y="0"/>
          <a:chExt cx="0" cy="0"/>
        </a:xfrm>
      </p:grpSpPr>
      <p:sp>
        <p:nvSpPr>
          <p:cNvPr id="47" name="Google Shape;47;p7"/>
          <p:cNvSpPr>
            <a:spLocks noGrp="1"/>
          </p:cNvSpPr>
          <p:nvPr>
            <p:ph type="pic" idx="2"/>
          </p:nvPr>
        </p:nvSpPr>
        <p:spPr>
          <a:xfrm>
            <a:off x="192089" y="188912"/>
            <a:ext cx="11807824" cy="6480175"/>
          </a:xfrm>
          <a:prstGeom prst="rect">
            <a:avLst/>
          </a:prstGeom>
          <a:noFill/>
          <a:ln>
            <a:noFill/>
          </a:ln>
        </p:spPr>
      </p:sp>
    </p:spTree>
  </p:cSld>
  <p:clrMapOvr>
    <a:masterClrMapping/>
  </p:clrMapOvr>
  <p:extLst>
    <p:ext uri="{DCECCB84-F9BA-43D5-87BE-67443E8EF086}">
      <p15:sldGuideLst xmlns:p15="http://schemas.microsoft.com/office/powerpoint/2012/main">
        <p15:guide id="1" pos="121">
          <p15:clr>
            <a:srgbClr val="9FCC3B"/>
          </p15:clr>
        </p15:guide>
        <p15:guide id="2" pos="7559">
          <p15:clr>
            <a:srgbClr val="9FCC3B"/>
          </p15:clr>
        </p15:guide>
        <p15:guide id="3" orient="horz" pos="119">
          <p15:clr>
            <a:srgbClr val="9FCC3B"/>
          </p15:clr>
        </p15:guide>
        <p15:guide id="4" orient="horz" pos="4201">
          <p15:clr>
            <a:srgbClr val="9FCC3B"/>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48"/>
        <p:cNvGrpSpPr/>
        <p:nvPr/>
      </p:nvGrpSpPr>
      <p:grpSpPr>
        <a:xfrm>
          <a:off x="0" y="0"/>
          <a:ext cx="0" cy="0"/>
          <a:chOff x="0" y="0"/>
          <a:chExt cx="0" cy="0"/>
        </a:xfrm>
      </p:grpSpPr>
      <p:sp>
        <p:nvSpPr>
          <p:cNvPr id="49" name="Google Shape;49;p8"/>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8"/>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8"/>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ur Titel" type="titleOnly">
  <p:cSld name="TITLE_ONLY">
    <p:spTree>
      <p:nvGrpSpPr>
        <p:cNvPr id="1" name="Shape 62"/>
        <p:cNvGrpSpPr/>
        <p:nvPr/>
      </p:nvGrpSpPr>
      <p:grpSpPr>
        <a:xfrm>
          <a:off x="0" y="0"/>
          <a:ext cx="0" cy="0"/>
          <a:chOff x="0" y="0"/>
          <a:chExt cx="0" cy="0"/>
        </a:xfrm>
      </p:grpSpPr>
      <p:sp>
        <p:nvSpPr>
          <p:cNvPr id="63" name="Google Shape;63;p10"/>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0"/>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0"/>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0"/>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1"/>
          <p:cNvSpPr txBox="1">
            <a:spLocks noGrp="1"/>
          </p:cNvSpPr>
          <p:nvPr>
            <p:ph type="body" idx="1"/>
          </p:nvPr>
        </p:nvSpPr>
        <p:spPr>
          <a:xfrm>
            <a:off x="911225" y="2205039"/>
            <a:ext cx="10369550" cy="3887787"/>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720"/>
              </a:spcBef>
              <a:spcAft>
                <a:spcPts val="0"/>
              </a:spcAft>
              <a:buClr>
                <a:schemeClr val="dk1"/>
              </a:buClr>
              <a:buSzPts val="1800"/>
              <a:buChar char="–"/>
              <a:defRPr/>
            </a:lvl1pPr>
            <a:lvl2pPr marL="914400" lvl="1" indent="-342900" algn="l">
              <a:lnSpc>
                <a:spcPct val="100000"/>
              </a:lnSpc>
              <a:spcBef>
                <a:spcPts val="720"/>
              </a:spcBef>
              <a:spcAft>
                <a:spcPts val="0"/>
              </a:spcAft>
              <a:buClr>
                <a:schemeClr val="dk1"/>
              </a:buClr>
              <a:buSzPts val="1800"/>
              <a:buChar char="–"/>
              <a:defRPr/>
            </a:lvl2pPr>
            <a:lvl3pPr marL="1371600" lvl="2" indent="-342900" algn="l">
              <a:lnSpc>
                <a:spcPct val="100000"/>
              </a:lnSpc>
              <a:spcBef>
                <a:spcPts val="720"/>
              </a:spcBef>
              <a:spcAft>
                <a:spcPts val="0"/>
              </a:spcAft>
              <a:buClr>
                <a:schemeClr val="dk1"/>
              </a:buClr>
              <a:buSzPts val="1800"/>
              <a:buChar char="–"/>
              <a:defRPr/>
            </a:lvl3pPr>
            <a:lvl4pPr marL="1828800" lvl="3" indent="-342900" algn="l">
              <a:lnSpc>
                <a:spcPct val="100000"/>
              </a:lnSpc>
              <a:spcBef>
                <a:spcPts val="720"/>
              </a:spcBef>
              <a:spcAft>
                <a:spcPts val="0"/>
              </a:spcAft>
              <a:buClr>
                <a:schemeClr val="dk1"/>
              </a:buClr>
              <a:buSzPts val="1800"/>
              <a:buChar char="–"/>
              <a:defRPr/>
            </a:lvl4pPr>
            <a:lvl5pPr marL="2286000" lvl="4" indent="-342900" algn="l">
              <a:lnSpc>
                <a:spcPct val="100000"/>
              </a:lnSpc>
              <a:spcBef>
                <a:spcPts val="720"/>
              </a:spcBef>
              <a:spcAft>
                <a:spcPts val="0"/>
              </a:spcAft>
              <a:buClr>
                <a:schemeClr val="dk1"/>
              </a:buClr>
              <a:buSzPts val="1800"/>
              <a:buChar char="–"/>
              <a:defRPr/>
            </a:lvl5pPr>
            <a:lvl6pPr marL="2743200" lvl="5" indent="-342900" algn="l">
              <a:lnSpc>
                <a:spcPct val="100000"/>
              </a:lnSpc>
              <a:spcBef>
                <a:spcPts val="720"/>
              </a:spcBef>
              <a:spcAft>
                <a:spcPts val="0"/>
              </a:spcAft>
              <a:buClr>
                <a:schemeClr val="dk1"/>
              </a:buClr>
              <a:buSzPts val="1800"/>
              <a:buChar char="–"/>
              <a:defRPr/>
            </a:lvl6pPr>
            <a:lvl7pPr marL="3200400" lvl="6" indent="-342900" algn="l">
              <a:lnSpc>
                <a:spcPct val="100000"/>
              </a:lnSpc>
              <a:spcBef>
                <a:spcPts val="720"/>
              </a:spcBef>
              <a:spcAft>
                <a:spcPts val="0"/>
              </a:spcAft>
              <a:buClr>
                <a:schemeClr val="dk1"/>
              </a:buClr>
              <a:buSzPts val="1800"/>
              <a:buChar char="–"/>
              <a:defRPr/>
            </a:lvl7pPr>
            <a:lvl8pPr marL="3657600" lvl="7" indent="-342900" algn="l">
              <a:lnSpc>
                <a:spcPct val="100000"/>
              </a:lnSpc>
              <a:spcBef>
                <a:spcPts val="720"/>
              </a:spcBef>
              <a:spcAft>
                <a:spcPts val="0"/>
              </a:spcAft>
              <a:buClr>
                <a:schemeClr val="dk1"/>
              </a:buClr>
              <a:buSzPts val="1800"/>
              <a:buChar char="–"/>
              <a:defRPr/>
            </a:lvl8pPr>
            <a:lvl9pPr marL="4114800" lvl="8" indent="-342900" algn="l">
              <a:lnSpc>
                <a:spcPct val="100000"/>
              </a:lnSpc>
              <a:spcBef>
                <a:spcPts val="720"/>
              </a:spcBef>
              <a:spcAft>
                <a:spcPts val="0"/>
              </a:spcAft>
              <a:buClr>
                <a:schemeClr val="dk1"/>
              </a:buClr>
              <a:buSzPts val="1800"/>
              <a:buChar char="–"/>
              <a:defRPr/>
            </a:lvl9pPr>
          </a:lstStyle>
          <a:p>
            <a:endParaRPr/>
          </a:p>
        </p:txBody>
      </p:sp>
      <p:sp>
        <p:nvSpPr>
          <p:cNvPr id="70" name="Google Shape;70;p11"/>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3.png"/><Relationship Id="rId5" Type="http://schemas.openxmlformats.org/officeDocument/2006/relationships/slideLayout" Target="../slideLayouts/slideLayout12.xml"/><Relationship Id="rId10" Type="http://schemas.openxmlformats.org/officeDocument/2006/relationships/image" Target="../media/image2.png"/><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uzh_logo_e_pos_grau_1mm"/>
          <p:cNvPicPr preferRelativeResize="0"/>
          <p:nvPr/>
        </p:nvPicPr>
        <p:blipFill rotWithShape="1">
          <a:blip r:embed="rId9">
            <a:alphaModFix/>
          </a:blip>
          <a:srcRect/>
          <a:stretch/>
        </p:blipFill>
        <p:spPr>
          <a:xfrm>
            <a:off x="7938021" y="169509"/>
            <a:ext cx="2027238" cy="684213"/>
          </a:xfrm>
          <a:prstGeom prst="rect">
            <a:avLst/>
          </a:prstGeom>
          <a:noFill/>
          <a:ln>
            <a:noFill/>
          </a:ln>
        </p:spPr>
      </p:pic>
      <p:sp>
        <p:nvSpPr>
          <p:cNvPr id="11" name="Google Shape;11;p1"/>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marR="0" lvl="0" algn="l" rtl="0">
              <a:spcBef>
                <a:spcPts val="0"/>
              </a:spcBef>
              <a:spcAft>
                <a:spcPts val="0"/>
              </a:spcAft>
              <a:buSzPts val="1400"/>
              <a:buNone/>
              <a:defRPr sz="2400" b="1" i="0" u="none" strike="noStrike" cap="none">
                <a:solidFill>
                  <a:srgbClr val="0028A5"/>
                </a:solidFill>
                <a:latin typeface="Arial"/>
                <a:ea typeface="Arial"/>
                <a:cs typeface="Arial"/>
                <a:sym typeface="Arial"/>
              </a:defRPr>
            </a:lvl1pPr>
            <a:lvl2pPr marR="0" lvl="1" algn="l" rtl="0">
              <a:spcBef>
                <a:spcPts val="0"/>
              </a:spcBef>
              <a:spcAft>
                <a:spcPts val="0"/>
              </a:spcAft>
              <a:buSzPts val="1400"/>
              <a:buNone/>
              <a:defRPr sz="24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24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24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24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24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24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24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2400" b="1" i="0" u="none" strike="noStrike" cap="none">
                <a:solidFill>
                  <a:schemeClr val="dk2"/>
                </a:solidFill>
                <a:latin typeface="Arial"/>
                <a:ea typeface="Arial"/>
                <a:cs typeface="Arial"/>
                <a:sym typeface="Arial"/>
              </a:defRPr>
            </a:lvl9pPr>
          </a:lstStyle>
          <a:p>
            <a:endParaRPr/>
          </a:p>
        </p:txBody>
      </p:sp>
      <p:sp>
        <p:nvSpPr>
          <p:cNvPr id="12" name="Google Shape;12;p1"/>
          <p:cNvSpPr txBox="1">
            <a:spLocks noGrp="1"/>
          </p:cNvSpPr>
          <p:nvPr>
            <p:ph type="body" idx="1"/>
          </p:nvPr>
        </p:nvSpPr>
        <p:spPr>
          <a:xfrm>
            <a:off x="911225" y="2205039"/>
            <a:ext cx="10369550" cy="3887787"/>
          </a:xfrm>
          <a:prstGeom prst="rect">
            <a:avLst/>
          </a:prstGeom>
          <a:noFill/>
          <a:ln>
            <a:noFill/>
          </a:ln>
        </p:spPr>
        <p:txBody>
          <a:bodyPr spcFirstLastPara="1" wrap="square" lIns="0" tIns="0" rIns="0" bIns="0" anchor="t" anchorCtr="0">
            <a:noAutofit/>
          </a:bodyPr>
          <a:lstStyle>
            <a:lvl1pPr marL="457200" marR="0" lvl="0" indent="-336550" algn="l" rtl="0">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1pPr>
            <a:lvl2pPr marL="914400" marR="0" lvl="1" indent="-336550" algn="l" rtl="0">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2pPr>
            <a:lvl3pPr marL="1371600" marR="0" lvl="2" indent="-336550" algn="l" rtl="0">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3pPr>
            <a:lvl4pPr marL="1828800" marR="0" lvl="3" indent="-336550" algn="l" rtl="0">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4pPr>
            <a:lvl5pPr marL="2286000" marR="0" lvl="4" indent="-336550" algn="l" rtl="0">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5pPr>
            <a:lvl6pPr marL="2743200" marR="0" lvl="5" indent="-336550" algn="l" rtl="0">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6pPr>
            <a:lvl7pPr marL="3200400" marR="0" lvl="6" indent="-336550" algn="l" rtl="0">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7pPr>
            <a:lvl8pPr marL="3657600" marR="0" lvl="7" indent="-336550" algn="l" rtl="0">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8pPr>
            <a:lvl9pPr marL="4114800" marR="0" lvl="8" indent="-336550" algn="l" rtl="0">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7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7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7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7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7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7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7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700" b="0" i="0" u="none" strike="noStrike" cap="none">
                <a:solidFill>
                  <a:schemeClr val="dk1"/>
                </a:solidFill>
                <a:latin typeface="Arial"/>
                <a:ea typeface="Arial"/>
                <a:cs typeface="Arial"/>
                <a:sym typeface="Arial"/>
              </a:defRPr>
            </a:lvl9pPr>
          </a:lstStyle>
          <a:p>
            <a:r>
              <a:rPr lang="en-GB" dirty="0"/>
              <a:t>4</a:t>
            </a:r>
            <a:r>
              <a:rPr lang="de-DE" dirty="0"/>
              <a:t>/25/2022</a:t>
            </a:r>
            <a:endParaRPr dirty="0"/>
          </a:p>
        </p:txBody>
      </p:sp>
      <p:sp>
        <p:nvSpPr>
          <p:cNvPr id="14" name="Google Shape;14;p1"/>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7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7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7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7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7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7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7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700" b="0" i="0" u="none" strike="noStrike" cap="none">
                <a:solidFill>
                  <a:schemeClr val="dk1"/>
                </a:solidFill>
                <a:latin typeface="Arial"/>
                <a:ea typeface="Arial"/>
                <a:cs typeface="Arial"/>
                <a:sym typeface="Arial"/>
              </a:defRPr>
            </a:lvl9pPr>
          </a:lstStyle>
          <a:p>
            <a:endParaRPr/>
          </a:p>
        </p:txBody>
      </p:sp>
      <p:sp>
        <p:nvSpPr>
          <p:cNvPr id="15" name="Google Shape;15;p1"/>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r>
              <a:rPr lang="en-US"/>
              <a:t>Page </a:t>
            </a:r>
            <a:fld id="{00000000-1234-1234-1234-123412341234}" type="slidenum">
              <a:rPr lang="en-US"/>
              <a:t>‹#›</a:t>
            </a:fld>
            <a:endParaRPr/>
          </a:p>
        </p:txBody>
      </p:sp>
      <p:cxnSp>
        <p:nvCxnSpPr>
          <p:cNvPr id="16" name="Google Shape;16;p1"/>
          <p:cNvCxnSpPr/>
          <p:nvPr/>
        </p:nvCxnSpPr>
        <p:spPr>
          <a:xfrm>
            <a:off x="0" y="980728"/>
            <a:ext cx="12192000" cy="0"/>
          </a:xfrm>
          <a:prstGeom prst="straightConnector1">
            <a:avLst/>
          </a:prstGeom>
          <a:noFill/>
          <a:ln w="15875" cap="flat" cmpd="sng">
            <a:solidFill>
              <a:srgbClr val="A3ADB7"/>
            </a:solidFill>
            <a:prstDash val="solid"/>
            <a:round/>
            <a:headEnd type="none" w="med" len="med"/>
            <a:tailEnd type="none" w="med" len="med"/>
          </a:ln>
        </p:spPr>
      </p:cxnSp>
      <p:pic>
        <p:nvPicPr>
          <p:cNvPr id="17" name="Google Shape;17;p1"/>
          <p:cNvPicPr preferRelativeResize="0"/>
          <p:nvPr/>
        </p:nvPicPr>
        <p:blipFill rotWithShape="1">
          <a:blip r:embed="rId10">
            <a:alphaModFix/>
          </a:blip>
          <a:srcRect/>
          <a:stretch/>
        </p:blipFill>
        <p:spPr>
          <a:xfrm>
            <a:off x="10168269" y="202220"/>
            <a:ext cx="504056" cy="644531"/>
          </a:xfrm>
          <a:prstGeom prst="rect">
            <a:avLst/>
          </a:prstGeom>
          <a:noFill/>
          <a:ln>
            <a:noFill/>
          </a:ln>
        </p:spPr>
      </p:pic>
      <p:pic>
        <p:nvPicPr>
          <p:cNvPr id="18" name="Google Shape;18;p1"/>
          <p:cNvPicPr preferRelativeResize="0"/>
          <p:nvPr/>
        </p:nvPicPr>
        <p:blipFill rotWithShape="1">
          <a:blip r:embed="rId11">
            <a:alphaModFix/>
          </a:blip>
          <a:srcRect/>
          <a:stretch/>
        </p:blipFill>
        <p:spPr>
          <a:xfrm>
            <a:off x="10686755" y="411906"/>
            <a:ext cx="1368153" cy="2947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74">
          <p15:clr>
            <a:srgbClr val="F26B43"/>
          </p15:clr>
        </p15:guide>
        <p15:guide id="2" pos="7106">
          <p15:clr>
            <a:srgbClr val="F26B43"/>
          </p15:clr>
        </p15:guide>
        <p15:guide id="3" orient="horz" pos="1389">
          <p15:clr>
            <a:srgbClr val="F26B43"/>
          </p15:clr>
        </p15:guide>
        <p15:guide id="4" orient="horz" pos="799">
          <p15:clr>
            <a:srgbClr val="F26B43"/>
          </p15:clr>
        </p15:guide>
        <p15:guide id="5" orient="horz" pos="4110">
          <p15:clr>
            <a:srgbClr val="F26B43"/>
          </p15:clr>
        </p15:guide>
        <p15:guide id="6" pos="3840">
          <p15:clr>
            <a:srgbClr val="F26B43"/>
          </p15:clr>
        </p15:guide>
        <p15:guide id="7" pos="3953">
          <p15:clr>
            <a:srgbClr val="5ACBF0"/>
          </p15:clr>
        </p15:guide>
        <p15:guide id="8" pos="3727">
          <p15:clr>
            <a:srgbClr val="5ACBF0"/>
          </p15:clr>
        </p15:guide>
        <p15:guide id="9" pos="2615">
          <p15:clr>
            <a:srgbClr val="5ACBF0"/>
          </p15:clr>
        </p15:guide>
        <p15:guide id="10" pos="2819">
          <p15:clr>
            <a:srgbClr val="5ACBF0"/>
          </p15:clr>
        </p15:guide>
        <p15:guide id="11" pos="4861">
          <p15:clr>
            <a:srgbClr val="5ACBF0"/>
          </p15:clr>
        </p15:guide>
        <p15:guide id="12" pos="5065">
          <p15:clr>
            <a:srgbClr val="5ACBF0"/>
          </p15:clr>
        </p15:guide>
        <p15:guide id="13" orient="horz" pos="709">
          <p15:clr>
            <a:srgbClr val="F26B43"/>
          </p15:clr>
        </p15:guide>
        <p15:guide id="14" orient="horz" pos="383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
        <p:cNvGrpSpPr/>
        <p:nvPr/>
      </p:nvGrpSpPr>
      <p:grpSpPr>
        <a:xfrm>
          <a:off x="0" y="0"/>
          <a:ext cx="0" cy="0"/>
          <a:chOff x="0" y="0"/>
          <a:chExt cx="0" cy="0"/>
        </a:xfrm>
      </p:grpSpPr>
      <p:pic>
        <p:nvPicPr>
          <p:cNvPr id="53" name="Google Shape;53;p9" descr="uzh_logo_e_pos_grau_1mm"/>
          <p:cNvPicPr preferRelativeResize="0"/>
          <p:nvPr/>
        </p:nvPicPr>
        <p:blipFill rotWithShape="1">
          <a:blip r:embed="rId9">
            <a:alphaModFix/>
          </a:blip>
          <a:srcRect/>
          <a:stretch/>
        </p:blipFill>
        <p:spPr>
          <a:xfrm>
            <a:off x="7938021" y="169509"/>
            <a:ext cx="2027238" cy="684213"/>
          </a:xfrm>
          <a:prstGeom prst="rect">
            <a:avLst/>
          </a:prstGeom>
          <a:noFill/>
          <a:ln>
            <a:noFill/>
          </a:ln>
        </p:spPr>
      </p:pic>
      <p:sp>
        <p:nvSpPr>
          <p:cNvPr id="54" name="Google Shape;54;p9"/>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lvl1pPr marR="0" lvl="0" algn="l" rtl="0">
              <a:lnSpc>
                <a:spcPct val="100000"/>
              </a:lnSpc>
              <a:spcBef>
                <a:spcPts val="0"/>
              </a:spcBef>
              <a:spcAft>
                <a:spcPts val="0"/>
              </a:spcAft>
              <a:buClr>
                <a:srgbClr val="000000"/>
              </a:buClr>
              <a:buSzPts val="1400"/>
              <a:buFont typeface="Arial"/>
              <a:buNone/>
              <a:defRPr sz="2400" b="1" i="0" u="none" strike="noStrike" cap="none">
                <a:solidFill>
                  <a:srgbClr val="0028A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1" i="0" u="none" strike="noStrike" cap="none">
                <a:solidFill>
                  <a:schemeClr val="dk2"/>
                </a:solidFill>
                <a:latin typeface="Arial"/>
                <a:ea typeface="Arial"/>
                <a:cs typeface="Arial"/>
                <a:sym typeface="Arial"/>
              </a:defRPr>
            </a:lvl9pPr>
          </a:lstStyle>
          <a:p>
            <a:endParaRPr/>
          </a:p>
        </p:txBody>
      </p:sp>
      <p:sp>
        <p:nvSpPr>
          <p:cNvPr id="55" name="Google Shape;55;p9"/>
          <p:cNvSpPr txBox="1">
            <a:spLocks noGrp="1"/>
          </p:cNvSpPr>
          <p:nvPr>
            <p:ph type="body" idx="1"/>
          </p:nvPr>
        </p:nvSpPr>
        <p:spPr>
          <a:xfrm>
            <a:off x="911225" y="2205039"/>
            <a:ext cx="10369550" cy="3887787"/>
          </a:xfrm>
          <a:prstGeom prst="rect">
            <a:avLst/>
          </a:prstGeom>
          <a:noFill/>
          <a:ln>
            <a:noFill/>
          </a:ln>
        </p:spPr>
        <p:txBody>
          <a:bodyPr spcFirstLastPara="1" wrap="square" lIns="0" tIns="0" rIns="0" bIns="0" anchor="t" anchorCtr="0">
            <a:noAutofit/>
          </a:bodyPr>
          <a:lstStyle>
            <a:lvl1pPr marL="457200" marR="0" lvl="0" indent="-336550" algn="l" rtl="0">
              <a:lnSpc>
                <a:spcPct val="100000"/>
              </a:lnSpc>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1pPr>
            <a:lvl2pPr marL="914400" marR="0" lvl="1" indent="-336550" algn="l" rtl="0">
              <a:lnSpc>
                <a:spcPct val="100000"/>
              </a:lnSpc>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2pPr>
            <a:lvl3pPr marL="1371600" marR="0" lvl="2" indent="-336550" algn="l" rtl="0">
              <a:lnSpc>
                <a:spcPct val="100000"/>
              </a:lnSpc>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3pPr>
            <a:lvl4pPr marL="1828800" marR="0" lvl="3" indent="-336550" algn="l" rtl="0">
              <a:lnSpc>
                <a:spcPct val="100000"/>
              </a:lnSpc>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4pPr>
            <a:lvl5pPr marL="2286000" marR="0" lvl="4" indent="-336550" algn="l" rtl="0">
              <a:lnSpc>
                <a:spcPct val="100000"/>
              </a:lnSpc>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5pPr>
            <a:lvl6pPr marL="2743200" marR="0" lvl="5" indent="-336550" algn="l" rtl="0">
              <a:lnSpc>
                <a:spcPct val="100000"/>
              </a:lnSpc>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6pPr>
            <a:lvl7pPr marL="3200400" marR="0" lvl="6" indent="-336550" algn="l" rtl="0">
              <a:lnSpc>
                <a:spcPct val="100000"/>
              </a:lnSpc>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7pPr>
            <a:lvl8pPr marL="3657600" marR="0" lvl="7" indent="-336550" algn="l" rtl="0">
              <a:lnSpc>
                <a:spcPct val="100000"/>
              </a:lnSpc>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8pPr>
            <a:lvl9pPr marL="4114800" marR="0" lvl="8" indent="-336550" algn="l" rtl="0">
              <a:lnSpc>
                <a:spcPct val="100000"/>
              </a:lnSpc>
              <a:spcBef>
                <a:spcPts val="68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9pPr>
          </a:lstStyle>
          <a:p>
            <a:endParaRPr/>
          </a:p>
        </p:txBody>
      </p:sp>
      <p:sp>
        <p:nvSpPr>
          <p:cNvPr id="56" name="Google Shape;56;p9"/>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9pPr>
          </a:lstStyle>
          <a:p>
            <a:endParaRPr/>
          </a:p>
        </p:txBody>
      </p:sp>
      <p:sp>
        <p:nvSpPr>
          <p:cNvPr id="57" name="Google Shape;57;p9"/>
          <p:cNvSpPr txBox="1">
            <a:spLocks noGrp="1"/>
          </p:cNvSpPr>
          <p:nvPr>
            <p:ph type="ftr" idx="11"/>
          </p:nvPr>
        </p:nvSpPr>
        <p:spPr>
          <a:xfrm>
            <a:off x="2255308" y="6524625"/>
            <a:ext cx="7008284" cy="2159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700" b="0" i="0" u="none" strike="noStrike" cap="none">
                <a:solidFill>
                  <a:schemeClr val="dk1"/>
                </a:solidFill>
                <a:latin typeface="Arial"/>
                <a:ea typeface="Arial"/>
                <a:cs typeface="Arial"/>
                <a:sym typeface="Arial"/>
              </a:defRPr>
            </a:lvl9pPr>
          </a:lstStyle>
          <a:p>
            <a:endParaRPr/>
          </a:p>
        </p:txBody>
      </p:sp>
      <p:sp>
        <p:nvSpPr>
          <p:cNvPr id="58" name="Google Shape;58;p9"/>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r>
              <a:rPr lang="en-US"/>
              <a:t>Page </a:t>
            </a:r>
            <a:fld id="{00000000-1234-1234-1234-123412341234}" type="slidenum">
              <a:rPr lang="en-US"/>
              <a:t>‹#›</a:t>
            </a:fld>
            <a:endParaRPr/>
          </a:p>
        </p:txBody>
      </p:sp>
      <p:cxnSp>
        <p:nvCxnSpPr>
          <p:cNvPr id="59" name="Google Shape;59;p9"/>
          <p:cNvCxnSpPr/>
          <p:nvPr/>
        </p:nvCxnSpPr>
        <p:spPr>
          <a:xfrm>
            <a:off x="0" y="980728"/>
            <a:ext cx="12192000" cy="0"/>
          </a:xfrm>
          <a:prstGeom prst="straightConnector1">
            <a:avLst/>
          </a:prstGeom>
          <a:noFill/>
          <a:ln w="15875" cap="flat" cmpd="sng">
            <a:solidFill>
              <a:srgbClr val="A3ADB7"/>
            </a:solidFill>
            <a:prstDash val="solid"/>
            <a:round/>
            <a:headEnd type="none" w="sm" len="sm"/>
            <a:tailEnd type="none" w="sm" len="sm"/>
          </a:ln>
        </p:spPr>
      </p:cxnSp>
      <p:pic>
        <p:nvPicPr>
          <p:cNvPr id="60" name="Google Shape;60;p9"/>
          <p:cNvPicPr preferRelativeResize="0"/>
          <p:nvPr/>
        </p:nvPicPr>
        <p:blipFill rotWithShape="1">
          <a:blip r:embed="rId10">
            <a:alphaModFix/>
          </a:blip>
          <a:srcRect/>
          <a:stretch/>
        </p:blipFill>
        <p:spPr>
          <a:xfrm>
            <a:off x="10168269" y="202220"/>
            <a:ext cx="504056" cy="644531"/>
          </a:xfrm>
          <a:prstGeom prst="rect">
            <a:avLst/>
          </a:prstGeom>
          <a:noFill/>
          <a:ln>
            <a:noFill/>
          </a:ln>
        </p:spPr>
      </p:pic>
      <p:pic>
        <p:nvPicPr>
          <p:cNvPr id="61" name="Google Shape;61;p9"/>
          <p:cNvPicPr preferRelativeResize="0"/>
          <p:nvPr/>
        </p:nvPicPr>
        <p:blipFill rotWithShape="1">
          <a:blip r:embed="rId11">
            <a:alphaModFix/>
          </a:blip>
          <a:srcRect/>
          <a:stretch/>
        </p:blipFill>
        <p:spPr>
          <a:xfrm>
            <a:off x="10686755" y="411906"/>
            <a:ext cx="1368153" cy="2947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74">
          <p15:clr>
            <a:srgbClr val="F26B43"/>
          </p15:clr>
        </p15:guide>
        <p15:guide id="2" pos="7106">
          <p15:clr>
            <a:srgbClr val="F26B43"/>
          </p15:clr>
        </p15:guide>
        <p15:guide id="3" orient="horz" pos="1389">
          <p15:clr>
            <a:srgbClr val="F26B43"/>
          </p15:clr>
        </p15:guide>
        <p15:guide id="4" orient="horz" pos="799">
          <p15:clr>
            <a:srgbClr val="F26B43"/>
          </p15:clr>
        </p15:guide>
        <p15:guide id="5" orient="horz" pos="4110">
          <p15:clr>
            <a:srgbClr val="F26B43"/>
          </p15:clr>
        </p15:guide>
        <p15:guide id="6" pos="3840">
          <p15:clr>
            <a:srgbClr val="F26B43"/>
          </p15:clr>
        </p15:guide>
        <p15:guide id="7" pos="3953">
          <p15:clr>
            <a:srgbClr val="5ACBF0"/>
          </p15:clr>
        </p15:guide>
        <p15:guide id="8" pos="3727">
          <p15:clr>
            <a:srgbClr val="5ACBF0"/>
          </p15:clr>
        </p15:guide>
        <p15:guide id="9" pos="2615">
          <p15:clr>
            <a:srgbClr val="5ACBF0"/>
          </p15:clr>
        </p15:guide>
        <p15:guide id="10" pos="2819">
          <p15:clr>
            <a:srgbClr val="5ACBF0"/>
          </p15:clr>
        </p15:guide>
        <p15:guide id="11" pos="4861">
          <p15:clr>
            <a:srgbClr val="5ACBF0"/>
          </p15:clr>
        </p15:guide>
        <p15:guide id="12" pos="5065">
          <p15:clr>
            <a:srgbClr val="5ACBF0"/>
          </p15:clr>
        </p15:guide>
        <p15:guide id="13" orient="horz" pos="709">
          <p15:clr>
            <a:srgbClr val="F26B43"/>
          </p15:clr>
        </p15:guide>
        <p15:guide id="14" orient="horz" pos="38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twitter.com/nielsmed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n.mede@ikmz.uzh.ch" TargetMode="External"/><Relationship Id="rId5" Type="http://schemas.openxmlformats.org/officeDocument/2006/relationships/hyperlink" Target="https://twitter.com/colognav" TargetMode="External"/><Relationship Id="rId4" Type="http://schemas.openxmlformats.org/officeDocument/2006/relationships/hyperlink" Target="mailto:viktoriacologna@fas.harvard.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hyperlink" Target="https://doi.org/10.1371/journal.pone.025729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hyperlink" Target="https://doi.org/10.1088/1748-9326/abd4ac"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29.jp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g"/><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hyperlink" Target="https://doi.org/10.1016/j.crm.2017.04.005" TargetMode="Externa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hyperlink" Target="mailto:n.mede@ikmz.uzh.ch" TargetMode="External"/><Relationship Id="rId4" Type="http://schemas.openxmlformats.org/officeDocument/2006/relationships/hyperlink" Target="mailto:viktoriacologna@fas.harvard.edu"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s://www.pewresearch.org/fact-tank/2020/08/27/public-confidence-in-scientists-has-remained-stable-for-decades/" TargetMode="External"/><Relationship Id="rId3" Type="http://schemas.openxmlformats.org/officeDocument/2006/relationships/hyperlink" Target="https://doi.org/10.1080/17524032.2018.1457067" TargetMode="External"/><Relationship Id="rId7" Type="http://schemas.openxmlformats.org/officeDocument/2006/relationships/hyperlink" Target="https://doi.org/10.1080/14797585.2021.1886420"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hyperlink" Target="https://doi.org/10.1088/1748-9326/abd4ac" TargetMode="External"/><Relationship Id="rId5" Type="http://schemas.openxmlformats.org/officeDocument/2006/relationships/hyperlink" Target="https://doi.org/10.1371/journal.pone.0257296" TargetMode="External"/><Relationship Id="rId4" Type="http://schemas.openxmlformats.org/officeDocument/2006/relationships/hyperlink" Target="https://doi.org/10.1016/j.jenvp.2020.101428" TargetMode="External"/><Relationship Id="rId9"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hyperlink" Target="https://doi.org/10.1002/wcc.262"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hyperlink" Target="https://doi.org/10.1016/j.jenvp.2020.101428" TargetMode="External"/><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oi.org/10.1016/j.jarmac.2021.10.009"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hyperlink" Target="https://doi.org/10.1016/j.jenvp.2021.10174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7"/>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
        <p:nvSpPr>
          <p:cNvPr id="101" name="Google Shape;101;p17"/>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a:t>
            </a:fld>
            <a:endParaRPr/>
          </a:p>
        </p:txBody>
      </p:sp>
      <p:sp>
        <p:nvSpPr>
          <p:cNvPr id="102" name="Google Shape;102;p17"/>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103" name="Google Shape;103;p17"/>
          <p:cNvSpPr txBox="1">
            <a:spLocks noGrp="1"/>
          </p:cNvSpPr>
          <p:nvPr>
            <p:ph type="title"/>
          </p:nvPr>
        </p:nvSpPr>
        <p:spPr>
          <a:xfrm>
            <a:off x="893250" y="2161489"/>
            <a:ext cx="10369500" cy="792300"/>
          </a:xfrm>
          <a:prstGeom prst="rect">
            <a:avLst/>
          </a:prstGeom>
          <a:noFill/>
          <a:ln>
            <a:noFill/>
          </a:ln>
        </p:spPr>
        <p:txBody>
          <a:bodyPr spcFirstLastPara="1" wrap="square" lIns="0" tIns="36000" rIns="0" bIns="0" anchor="t" anchorCtr="0">
            <a:noAutofit/>
          </a:bodyPr>
          <a:lstStyle/>
          <a:p>
            <a:pPr marL="0" lvl="0" indent="0" algn="ctr" rtl="0">
              <a:spcBef>
                <a:spcPts val="0"/>
              </a:spcBef>
              <a:spcAft>
                <a:spcPts val="0"/>
              </a:spcAft>
              <a:buNone/>
            </a:pPr>
            <a:r>
              <a:rPr lang="en-US" sz="2800" b="0">
                <a:solidFill>
                  <a:schemeClr val="dk1"/>
                </a:solidFill>
              </a:rPr>
              <a:t>Trust in science and science-related populism: </a:t>
            </a:r>
            <a:endParaRPr sz="2800" b="0">
              <a:solidFill>
                <a:schemeClr val="dk1"/>
              </a:solidFill>
            </a:endParaRPr>
          </a:p>
          <a:p>
            <a:pPr marL="0" lvl="0" indent="0" algn="ctr" rtl="0">
              <a:spcBef>
                <a:spcPts val="0"/>
              </a:spcBef>
              <a:spcAft>
                <a:spcPts val="0"/>
              </a:spcAft>
              <a:buNone/>
            </a:pPr>
            <a:r>
              <a:rPr lang="en-US" sz="2800" b="0">
                <a:solidFill>
                  <a:schemeClr val="dk1"/>
                </a:solidFill>
              </a:rPr>
              <a:t>Implications for the role of science in politics and society</a:t>
            </a:r>
            <a:endParaRPr sz="2800" b="0">
              <a:solidFill>
                <a:schemeClr val="dk1"/>
              </a:solidFill>
            </a:endParaRPr>
          </a:p>
          <a:p>
            <a:pPr marL="0" lvl="0" indent="0" algn="ctr" rtl="0">
              <a:spcBef>
                <a:spcPts val="0"/>
              </a:spcBef>
              <a:spcAft>
                <a:spcPts val="0"/>
              </a:spcAft>
              <a:buNone/>
            </a:pPr>
            <a:endParaRPr b="0">
              <a:solidFill>
                <a:schemeClr val="dk1"/>
              </a:solidFill>
            </a:endParaRPr>
          </a:p>
          <a:p>
            <a:pPr marL="0" lvl="0" indent="0" algn="ctr" rtl="0">
              <a:spcBef>
                <a:spcPts val="0"/>
              </a:spcBef>
              <a:spcAft>
                <a:spcPts val="0"/>
              </a:spcAft>
              <a:buClr>
                <a:schemeClr val="dk1"/>
              </a:buClr>
              <a:buFont typeface="Arial"/>
              <a:buNone/>
            </a:pPr>
            <a:r>
              <a:rPr lang="en-US" sz="2200" b="0">
                <a:solidFill>
                  <a:schemeClr val="dk1"/>
                </a:solidFill>
              </a:rPr>
              <a:t>Viktoria Cologna</a:t>
            </a:r>
            <a:r>
              <a:rPr lang="en-US" sz="3000" b="0" baseline="30000">
                <a:solidFill>
                  <a:schemeClr val="dk1"/>
                </a:solidFill>
              </a:rPr>
              <a:t>1</a:t>
            </a:r>
            <a:r>
              <a:rPr lang="en-US" sz="2200" b="0">
                <a:solidFill>
                  <a:schemeClr val="dk1"/>
                </a:solidFill>
              </a:rPr>
              <a:t> &amp; Niels G. Mede</a:t>
            </a:r>
            <a:r>
              <a:rPr lang="en-US" sz="3000" b="0" baseline="30000">
                <a:solidFill>
                  <a:schemeClr val="dk1"/>
                </a:solidFill>
              </a:rPr>
              <a:t>2</a:t>
            </a:r>
            <a:endParaRPr sz="2200" b="0">
              <a:solidFill>
                <a:schemeClr val="dk1"/>
              </a:solidFill>
            </a:endParaRPr>
          </a:p>
        </p:txBody>
      </p:sp>
      <p:pic>
        <p:nvPicPr>
          <p:cNvPr id="104" name="Google Shape;104;p17"/>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05" name="Google Shape;105;p17"/>
          <p:cNvSpPr txBox="1"/>
          <p:nvPr/>
        </p:nvSpPr>
        <p:spPr>
          <a:xfrm>
            <a:off x="911225" y="5092450"/>
            <a:ext cx="10683000" cy="615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300" baseline="30000">
                <a:solidFill>
                  <a:schemeClr val="dk1"/>
                </a:solidFill>
              </a:rPr>
              <a:t>1</a:t>
            </a:r>
            <a:r>
              <a:rPr lang="en-US" sz="1300">
                <a:solidFill>
                  <a:schemeClr val="dk1"/>
                </a:solidFill>
              </a:rPr>
              <a:t>Department of the History of Science, Harvard University, United States – e-mail: </a:t>
            </a:r>
            <a:r>
              <a:rPr lang="en-US" sz="1300" u="sng">
                <a:solidFill>
                  <a:schemeClr val="hlink"/>
                </a:solidFill>
                <a:hlinkClick r:id="rId4"/>
              </a:rPr>
              <a:t>viktoriacologna@fas.harvard.edu</a:t>
            </a:r>
            <a:r>
              <a:rPr lang="en-US" sz="1300">
                <a:solidFill>
                  <a:schemeClr val="dk1"/>
                </a:solidFill>
              </a:rPr>
              <a:t>, Twitter: </a:t>
            </a:r>
            <a:r>
              <a:rPr lang="en-US" sz="1300" u="sng">
                <a:solidFill>
                  <a:schemeClr val="hlink"/>
                </a:solidFill>
                <a:hlinkClick r:id="rId5"/>
              </a:rPr>
              <a:t>@colognav</a:t>
            </a:r>
            <a:r>
              <a:rPr lang="en-US" sz="1300">
                <a:solidFill>
                  <a:schemeClr val="dk1"/>
                </a:solidFill>
              </a:rPr>
              <a:t> </a:t>
            </a:r>
            <a:endParaRPr sz="1300" baseline="30000">
              <a:solidFill>
                <a:schemeClr val="dk1"/>
              </a:solidFill>
            </a:endParaRPr>
          </a:p>
          <a:p>
            <a:pPr marL="0" lvl="0" indent="0" algn="l" rtl="0">
              <a:lnSpc>
                <a:spcPct val="115000"/>
              </a:lnSpc>
              <a:spcBef>
                <a:spcPts val="0"/>
              </a:spcBef>
              <a:spcAft>
                <a:spcPts val="0"/>
              </a:spcAft>
              <a:buNone/>
            </a:pPr>
            <a:r>
              <a:rPr lang="en-US" sz="1300" baseline="30000">
                <a:solidFill>
                  <a:schemeClr val="dk1"/>
                </a:solidFill>
              </a:rPr>
              <a:t>2</a:t>
            </a:r>
            <a:r>
              <a:rPr lang="en-US" sz="1300">
                <a:solidFill>
                  <a:schemeClr val="dk1"/>
                </a:solidFill>
              </a:rPr>
              <a:t>Department of Communication and Media Research (IKMZ), U of Zurich, Switzerland – e-mail: </a:t>
            </a:r>
            <a:r>
              <a:rPr lang="en-US" sz="1300" u="sng">
                <a:solidFill>
                  <a:schemeClr val="hlink"/>
                </a:solidFill>
                <a:hlinkClick r:id="rId6"/>
              </a:rPr>
              <a:t>n.mede@ikmz.uzh.ch</a:t>
            </a:r>
            <a:r>
              <a:rPr lang="en-US" sz="1300">
                <a:solidFill>
                  <a:schemeClr val="dk1"/>
                </a:solidFill>
              </a:rPr>
              <a:t>, Twitter: </a:t>
            </a:r>
            <a:r>
              <a:rPr lang="en-US" sz="1300" u="sng">
                <a:solidFill>
                  <a:schemeClr val="hlink"/>
                </a:solidFill>
                <a:hlinkClick r:id="rId7"/>
              </a:rPr>
              <a:t>@nielsmede</a:t>
            </a:r>
            <a:endParaRPr sz="13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6"/>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10</a:t>
            </a:fld>
            <a:endParaRPr/>
          </a:p>
        </p:txBody>
      </p:sp>
      <p:pic>
        <p:nvPicPr>
          <p:cNvPr id="215" name="Google Shape;215;p26"/>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217" name="Google Shape;217;p26"/>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218" name="Google Shape;218;p26"/>
          <p:cNvSpPr txBox="1">
            <a:spLocks noGrp="1"/>
          </p:cNvSpPr>
          <p:nvPr>
            <p:ph type="title"/>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Trust in climate scientists predicts pro-environmental behavior</a:t>
            </a:r>
            <a:endParaRPr sz="2300">
              <a:solidFill>
                <a:schemeClr val="dk1"/>
              </a:solidFill>
            </a:endParaRPr>
          </a:p>
        </p:txBody>
      </p:sp>
      <p:sp>
        <p:nvSpPr>
          <p:cNvPr id="219" name="Google Shape;219;p26"/>
          <p:cNvSpPr txBox="1"/>
          <p:nvPr/>
        </p:nvSpPr>
        <p:spPr>
          <a:xfrm>
            <a:off x="2805350" y="3450225"/>
            <a:ext cx="1779900" cy="17238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1000" b="1">
                <a:solidFill>
                  <a:schemeClr val="accent1"/>
                </a:solidFill>
                <a:highlight>
                  <a:schemeClr val="lt1"/>
                </a:highlight>
              </a:rPr>
              <a:t>Cologna, V.,</a:t>
            </a:r>
            <a:r>
              <a:rPr lang="en-US" sz="1000">
                <a:solidFill>
                  <a:schemeClr val="accent1"/>
                </a:solidFill>
                <a:highlight>
                  <a:schemeClr val="lt1"/>
                </a:highlight>
              </a:rPr>
              <a:t> </a:t>
            </a:r>
            <a:r>
              <a:rPr lang="en-US" sz="1000">
                <a:solidFill>
                  <a:schemeClr val="dk1"/>
                </a:solidFill>
              </a:rPr>
              <a:t>et al. (2021). To strike or not to strike? An investigation of the determinants of strike participation at the Fridays for Future climate strikes in Switzerland. </a:t>
            </a:r>
            <a:r>
              <a:rPr lang="en-US" sz="1000" i="1">
                <a:solidFill>
                  <a:schemeClr val="dk1"/>
                </a:solidFill>
              </a:rPr>
              <a:t>PLOS ONE</a:t>
            </a:r>
            <a:r>
              <a:rPr lang="en-US" sz="1000">
                <a:solidFill>
                  <a:schemeClr val="dk1"/>
                </a:solidFill>
              </a:rPr>
              <a:t>, 16(10), e0257296.</a:t>
            </a:r>
            <a:r>
              <a:rPr lang="en-US" sz="1000">
                <a:solidFill>
                  <a:schemeClr val="dk1"/>
                </a:solidFill>
                <a:uFill>
                  <a:noFill/>
                </a:uFill>
                <a:hlinkClick r:id="rId4">
                  <a:extLst>
                    <a:ext uri="{A12FA001-AC4F-418D-AE19-62706E023703}">
                      <ahyp:hlinkClr xmlns:ahyp="http://schemas.microsoft.com/office/drawing/2018/hyperlinkcolor" val="tx"/>
                    </a:ext>
                  </a:extLst>
                </a:hlinkClick>
              </a:rPr>
              <a:t> https://doi.org/10.1371/journal.pone.0257296</a:t>
            </a:r>
            <a:endParaRPr sz="1100" u="sng">
              <a:solidFill>
                <a:schemeClr val="hlink"/>
              </a:solidFill>
            </a:endParaRPr>
          </a:p>
        </p:txBody>
      </p:sp>
      <p:pic>
        <p:nvPicPr>
          <p:cNvPr id="220" name="Google Shape;220;p26"/>
          <p:cNvPicPr preferRelativeResize="0"/>
          <p:nvPr/>
        </p:nvPicPr>
        <p:blipFill rotWithShape="1">
          <a:blip r:embed="rId5">
            <a:alphaModFix/>
          </a:blip>
          <a:srcRect r="921"/>
          <a:stretch/>
        </p:blipFill>
        <p:spPr>
          <a:xfrm>
            <a:off x="911225" y="3450225"/>
            <a:ext cx="1944701" cy="2526651"/>
          </a:xfrm>
          <a:prstGeom prst="rect">
            <a:avLst/>
          </a:prstGeom>
          <a:noFill/>
          <a:ln>
            <a:noFill/>
          </a:ln>
        </p:spPr>
      </p:pic>
      <p:sp>
        <p:nvSpPr>
          <p:cNvPr id="221" name="Google Shape;221;p26"/>
          <p:cNvSpPr txBox="1"/>
          <p:nvPr/>
        </p:nvSpPr>
        <p:spPr>
          <a:xfrm>
            <a:off x="911225" y="1982575"/>
            <a:ext cx="30000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b="1">
                <a:solidFill>
                  <a:schemeClr val="accent1"/>
                </a:solidFill>
              </a:rPr>
              <a:t>Question: </a:t>
            </a:r>
            <a:r>
              <a:rPr lang="en-US" sz="1700">
                <a:solidFill>
                  <a:schemeClr val="dk1"/>
                </a:solidFill>
              </a:rPr>
              <a:t>What types of pro-environmental behaviors are predicted by trust in climate scientists?</a:t>
            </a:r>
            <a:endParaRPr/>
          </a:p>
        </p:txBody>
      </p:sp>
      <p:sp>
        <p:nvSpPr>
          <p:cNvPr id="222" name="Google Shape;222;p26"/>
          <p:cNvSpPr/>
          <p:nvPr/>
        </p:nvSpPr>
        <p:spPr>
          <a:xfrm>
            <a:off x="5189850" y="2205050"/>
            <a:ext cx="6160500" cy="2379600"/>
          </a:xfrm>
          <a:prstGeom prst="rect">
            <a:avLst/>
          </a:prstGeom>
          <a:noFill/>
          <a:ln w="952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223" name="Google Shape;223;p26"/>
          <p:cNvSpPr txBox="1"/>
          <p:nvPr/>
        </p:nvSpPr>
        <p:spPr>
          <a:xfrm>
            <a:off x="5244900" y="2205050"/>
            <a:ext cx="6050400" cy="201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b="1">
                <a:solidFill>
                  <a:schemeClr val="accent1"/>
                </a:solidFill>
              </a:rPr>
              <a:t>Results: </a:t>
            </a:r>
            <a:endParaRPr sz="1700" b="1">
              <a:solidFill>
                <a:schemeClr val="accent1"/>
              </a:solidFill>
            </a:endParaRPr>
          </a:p>
          <a:p>
            <a:pPr marL="0" lvl="0" indent="0" algn="l" rtl="0">
              <a:spcBef>
                <a:spcPts val="0"/>
              </a:spcBef>
              <a:spcAft>
                <a:spcPts val="0"/>
              </a:spcAft>
              <a:buNone/>
            </a:pPr>
            <a:endParaRPr sz="1700" b="1">
              <a:solidFill>
                <a:schemeClr val="accent1"/>
              </a:solidFill>
            </a:endParaRPr>
          </a:p>
          <a:p>
            <a:pPr marL="457200" lvl="0" indent="-336550" algn="l" rtl="0">
              <a:spcBef>
                <a:spcPts val="0"/>
              </a:spcBef>
              <a:spcAft>
                <a:spcPts val="0"/>
              </a:spcAft>
              <a:buClr>
                <a:schemeClr val="dk2"/>
              </a:buClr>
              <a:buSzPts val="1700"/>
              <a:buChar char="●"/>
            </a:pPr>
            <a:r>
              <a:rPr lang="en-US" sz="1700">
                <a:solidFill>
                  <a:schemeClr val="dk2"/>
                </a:solidFill>
              </a:rPr>
              <a:t>Trust in climate scientists predicts both low- and high-impact pro-environmental behaviors</a:t>
            </a:r>
            <a:endParaRPr sz="1700">
              <a:solidFill>
                <a:schemeClr val="dk2"/>
              </a:solidFill>
            </a:endParaRPr>
          </a:p>
          <a:p>
            <a:pPr marL="457200" lvl="0" indent="-336550" algn="l" rtl="0">
              <a:spcBef>
                <a:spcPts val="0"/>
              </a:spcBef>
              <a:spcAft>
                <a:spcPts val="0"/>
              </a:spcAft>
              <a:buClr>
                <a:schemeClr val="dk1"/>
              </a:buClr>
              <a:buSzPts val="1700"/>
              <a:buChar char="●"/>
            </a:pPr>
            <a:r>
              <a:rPr lang="en-US" sz="1700">
                <a:solidFill>
                  <a:schemeClr val="dk1"/>
                </a:solidFill>
              </a:rPr>
              <a:t>Trust in climate scientists not only predicts individual but also collective action on climate change, such as joining Fridays for Future protest</a:t>
            </a:r>
            <a:endParaRPr sz="1700">
              <a:solidFill>
                <a:schemeClr val="dk1"/>
              </a:solidFill>
            </a:endParaRPr>
          </a:p>
        </p:txBody>
      </p:sp>
      <p:sp>
        <p:nvSpPr>
          <p:cNvPr id="12" name="Google Shape;100;p17">
            <a:extLst>
              <a:ext uri="{FF2B5EF4-FFF2-40B4-BE49-F238E27FC236}">
                <a16:creationId xmlns:a16="http://schemas.microsoft.com/office/drawing/2014/main" id="{CEE78B59-C954-45C9-B397-4808396D51ED}"/>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7"/>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11</a:t>
            </a:fld>
            <a:endParaRPr/>
          </a:p>
        </p:txBody>
      </p:sp>
      <p:pic>
        <p:nvPicPr>
          <p:cNvPr id="230" name="Google Shape;230;p27"/>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232" name="Google Shape;232;p27"/>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233" name="Google Shape;233;p27"/>
          <p:cNvSpPr txBox="1">
            <a:spLocks noGrp="1"/>
          </p:cNvSpPr>
          <p:nvPr>
            <p:ph type="title"/>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Perceived legitimacy of climate scientists in policymaking</a:t>
            </a:r>
            <a:endParaRPr sz="2300">
              <a:solidFill>
                <a:schemeClr val="dk1"/>
              </a:solidFill>
            </a:endParaRPr>
          </a:p>
        </p:txBody>
      </p:sp>
      <p:pic>
        <p:nvPicPr>
          <p:cNvPr id="234" name="Google Shape;234;p27"/>
          <p:cNvPicPr preferRelativeResize="0"/>
          <p:nvPr/>
        </p:nvPicPr>
        <p:blipFill>
          <a:blip r:embed="rId4">
            <a:alphaModFix/>
          </a:blip>
          <a:stretch>
            <a:fillRect/>
          </a:stretch>
        </p:blipFill>
        <p:spPr>
          <a:xfrm>
            <a:off x="982175" y="2394501"/>
            <a:ext cx="5293225" cy="3148694"/>
          </a:xfrm>
          <a:prstGeom prst="rect">
            <a:avLst/>
          </a:prstGeom>
          <a:noFill/>
          <a:ln>
            <a:noFill/>
          </a:ln>
        </p:spPr>
      </p:pic>
      <p:sp>
        <p:nvSpPr>
          <p:cNvPr id="235" name="Google Shape;235;p27"/>
          <p:cNvSpPr txBox="1"/>
          <p:nvPr/>
        </p:nvSpPr>
        <p:spPr>
          <a:xfrm>
            <a:off x="9084175" y="2410050"/>
            <a:ext cx="2236200" cy="1569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1000" b="1">
                <a:solidFill>
                  <a:schemeClr val="accent1"/>
                </a:solidFill>
              </a:rPr>
              <a:t>Cologna, V. </a:t>
            </a:r>
            <a:r>
              <a:rPr lang="en-US" sz="1000">
                <a:solidFill>
                  <a:schemeClr val="dk1"/>
                </a:solidFill>
              </a:rPr>
              <a:t>et al. (2021). Majority of German citizens, US citizens and climate scientists support policy advocacy by climate researchers and expect greater political engagement. </a:t>
            </a:r>
            <a:r>
              <a:rPr lang="en-US" sz="1000" i="1">
                <a:solidFill>
                  <a:schemeClr val="dk1"/>
                </a:solidFill>
              </a:rPr>
              <a:t>Environmental Research Letters</a:t>
            </a:r>
            <a:r>
              <a:rPr lang="en-US" sz="1000">
                <a:solidFill>
                  <a:schemeClr val="dk1"/>
                </a:solidFill>
              </a:rPr>
              <a:t>, 16(2), 024011.</a:t>
            </a:r>
            <a:r>
              <a:rPr lang="en-US" sz="1000">
                <a:solidFill>
                  <a:schemeClr val="dk1"/>
                </a:solidFill>
                <a:uFill>
                  <a:noFill/>
                </a:uFill>
                <a:hlinkClick r:id="rId5">
                  <a:extLst>
                    <a:ext uri="{A12FA001-AC4F-418D-AE19-62706E023703}">
                      <ahyp:hlinkClr xmlns:ahyp="http://schemas.microsoft.com/office/drawing/2018/hyperlinkcolor" val="tx"/>
                    </a:ext>
                  </a:extLst>
                </a:hlinkClick>
              </a:rPr>
              <a:t> https://doi.org/10.1088/1748-9326/abd4ac</a:t>
            </a:r>
            <a:endParaRPr sz="1100" u="sng">
              <a:solidFill>
                <a:schemeClr val="hlink"/>
              </a:solidFill>
            </a:endParaRPr>
          </a:p>
        </p:txBody>
      </p:sp>
      <p:pic>
        <p:nvPicPr>
          <p:cNvPr id="236" name="Google Shape;236;p27"/>
          <p:cNvPicPr preferRelativeResize="0"/>
          <p:nvPr/>
        </p:nvPicPr>
        <p:blipFill>
          <a:blip r:embed="rId6">
            <a:alphaModFix/>
          </a:blip>
          <a:stretch>
            <a:fillRect/>
          </a:stretch>
        </p:blipFill>
        <p:spPr>
          <a:xfrm>
            <a:off x="6971376" y="2410051"/>
            <a:ext cx="2138637" cy="3035926"/>
          </a:xfrm>
          <a:prstGeom prst="rect">
            <a:avLst/>
          </a:prstGeom>
          <a:noFill/>
          <a:ln>
            <a:noFill/>
          </a:ln>
        </p:spPr>
      </p:pic>
      <p:sp>
        <p:nvSpPr>
          <p:cNvPr id="10" name="Google Shape;100;p17">
            <a:extLst>
              <a:ext uri="{FF2B5EF4-FFF2-40B4-BE49-F238E27FC236}">
                <a16:creationId xmlns:a16="http://schemas.microsoft.com/office/drawing/2014/main" id="{E70E4FE0-90D7-4DCA-BCEA-162509B5ABBC}"/>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8"/>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12</a:t>
            </a:fld>
            <a:endParaRPr/>
          </a:p>
        </p:txBody>
      </p:sp>
      <p:pic>
        <p:nvPicPr>
          <p:cNvPr id="243" name="Google Shape;243;p28"/>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245" name="Google Shape;245;p28"/>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246" name="Google Shape;246;p28"/>
          <p:cNvSpPr/>
          <p:nvPr/>
        </p:nvSpPr>
        <p:spPr>
          <a:xfrm>
            <a:off x="7334252" y="2428776"/>
            <a:ext cx="3696000" cy="3734400"/>
          </a:xfrm>
          <a:prstGeom prst="ellipse">
            <a:avLst/>
          </a:prstGeom>
          <a:noFill/>
          <a:ln w="762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highlight>
                <a:schemeClr val="accent1"/>
              </a:highlight>
              <a:latin typeface="Calibri"/>
              <a:ea typeface="Calibri"/>
              <a:cs typeface="Calibri"/>
              <a:sym typeface="Calibri"/>
            </a:endParaRPr>
          </a:p>
        </p:txBody>
      </p:sp>
      <p:pic>
        <p:nvPicPr>
          <p:cNvPr id="247" name="Google Shape;247;p28" descr="Scientist female with solid fill"/>
          <p:cNvPicPr preferRelativeResize="0"/>
          <p:nvPr/>
        </p:nvPicPr>
        <p:blipFill rotWithShape="1">
          <a:blip r:embed="rId4">
            <a:alphaModFix/>
          </a:blip>
          <a:srcRect/>
          <a:stretch/>
        </p:blipFill>
        <p:spPr>
          <a:xfrm>
            <a:off x="7491559" y="2971527"/>
            <a:ext cx="1635012" cy="1681202"/>
          </a:xfrm>
          <a:prstGeom prst="rect">
            <a:avLst/>
          </a:prstGeom>
          <a:noFill/>
          <a:ln>
            <a:noFill/>
          </a:ln>
        </p:spPr>
      </p:pic>
      <p:pic>
        <p:nvPicPr>
          <p:cNvPr id="248" name="Google Shape;248;p28" descr="Group with solid fill"/>
          <p:cNvPicPr preferRelativeResize="0"/>
          <p:nvPr/>
        </p:nvPicPr>
        <p:blipFill rotWithShape="1">
          <a:blip r:embed="rId5">
            <a:alphaModFix/>
          </a:blip>
          <a:srcRect/>
          <a:stretch/>
        </p:blipFill>
        <p:spPr>
          <a:xfrm>
            <a:off x="1244956" y="2573952"/>
            <a:ext cx="3234088" cy="3234088"/>
          </a:xfrm>
          <a:prstGeom prst="rect">
            <a:avLst/>
          </a:prstGeom>
          <a:noFill/>
          <a:ln>
            <a:noFill/>
          </a:ln>
        </p:spPr>
      </p:pic>
      <p:pic>
        <p:nvPicPr>
          <p:cNvPr id="249" name="Google Shape;249;p28" descr="Lecturer with solid fill"/>
          <p:cNvPicPr preferRelativeResize="0"/>
          <p:nvPr/>
        </p:nvPicPr>
        <p:blipFill rotWithShape="1">
          <a:blip r:embed="rId6">
            <a:alphaModFix/>
          </a:blip>
          <a:srcRect/>
          <a:stretch/>
        </p:blipFill>
        <p:spPr>
          <a:xfrm>
            <a:off x="9317322" y="3116406"/>
            <a:ext cx="1353217" cy="1391446"/>
          </a:xfrm>
          <a:prstGeom prst="rect">
            <a:avLst/>
          </a:prstGeom>
          <a:noFill/>
          <a:ln>
            <a:noFill/>
          </a:ln>
        </p:spPr>
      </p:pic>
      <p:sp>
        <p:nvSpPr>
          <p:cNvPr id="250" name="Google Shape;250;p28"/>
          <p:cNvSpPr/>
          <p:nvPr/>
        </p:nvSpPr>
        <p:spPr>
          <a:xfrm>
            <a:off x="9044886" y="3812128"/>
            <a:ext cx="449700" cy="179100"/>
          </a:xfrm>
          <a:prstGeom prst="lef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highlight>
                <a:schemeClr val="accent1"/>
              </a:highlight>
              <a:latin typeface="Calibri"/>
              <a:ea typeface="Calibri"/>
              <a:cs typeface="Calibri"/>
              <a:sym typeface="Calibri"/>
            </a:endParaRPr>
          </a:p>
        </p:txBody>
      </p:sp>
      <p:pic>
        <p:nvPicPr>
          <p:cNvPr id="251" name="Google Shape;251;p28" descr="Thought bubble outline"/>
          <p:cNvPicPr preferRelativeResize="0"/>
          <p:nvPr/>
        </p:nvPicPr>
        <p:blipFill rotWithShape="1">
          <a:blip r:embed="rId7">
            <a:alphaModFix/>
          </a:blip>
          <a:srcRect/>
          <a:stretch/>
        </p:blipFill>
        <p:spPr>
          <a:xfrm>
            <a:off x="3924292" y="2641849"/>
            <a:ext cx="914400" cy="914400"/>
          </a:xfrm>
          <a:prstGeom prst="rect">
            <a:avLst/>
          </a:prstGeom>
          <a:noFill/>
          <a:ln>
            <a:noFill/>
          </a:ln>
        </p:spPr>
      </p:pic>
      <p:pic>
        <p:nvPicPr>
          <p:cNvPr id="252" name="Google Shape;252;p28" descr="Thought bubble outline"/>
          <p:cNvPicPr preferRelativeResize="0"/>
          <p:nvPr/>
        </p:nvPicPr>
        <p:blipFill rotWithShape="1">
          <a:blip r:embed="rId7">
            <a:alphaModFix/>
          </a:blip>
          <a:srcRect/>
          <a:stretch/>
        </p:blipFill>
        <p:spPr>
          <a:xfrm>
            <a:off x="3090195" y="2390425"/>
            <a:ext cx="914400" cy="914400"/>
          </a:xfrm>
          <a:prstGeom prst="rect">
            <a:avLst/>
          </a:prstGeom>
          <a:noFill/>
          <a:ln>
            <a:noFill/>
          </a:ln>
        </p:spPr>
      </p:pic>
      <p:pic>
        <p:nvPicPr>
          <p:cNvPr id="253" name="Google Shape;253;p28" descr="Thought bubble outline"/>
          <p:cNvPicPr preferRelativeResize="0"/>
          <p:nvPr/>
        </p:nvPicPr>
        <p:blipFill rotWithShape="1">
          <a:blip r:embed="rId7">
            <a:alphaModFix/>
          </a:blip>
          <a:srcRect/>
          <a:stretch/>
        </p:blipFill>
        <p:spPr>
          <a:xfrm flipH="1">
            <a:off x="1646654" y="2390425"/>
            <a:ext cx="795101" cy="914400"/>
          </a:xfrm>
          <a:prstGeom prst="rect">
            <a:avLst/>
          </a:prstGeom>
          <a:noFill/>
          <a:ln>
            <a:noFill/>
          </a:ln>
        </p:spPr>
      </p:pic>
      <p:pic>
        <p:nvPicPr>
          <p:cNvPr id="254" name="Google Shape;254;p28" descr="Thought bubble outline"/>
          <p:cNvPicPr preferRelativeResize="0"/>
          <p:nvPr/>
        </p:nvPicPr>
        <p:blipFill rotWithShape="1">
          <a:blip r:embed="rId7">
            <a:alphaModFix/>
          </a:blip>
          <a:srcRect/>
          <a:stretch/>
        </p:blipFill>
        <p:spPr>
          <a:xfrm rot="215964" flipH="1">
            <a:off x="425828" y="2464386"/>
            <a:ext cx="1162931" cy="914400"/>
          </a:xfrm>
          <a:prstGeom prst="rect">
            <a:avLst/>
          </a:prstGeom>
          <a:noFill/>
          <a:ln>
            <a:noFill/>
          </a:ln>
        </p:spPr>
      </p:pic>
      <p:pic>
        <p:nvPicPr>
          <p:cNvPr id="255" name="Google Shape;255;p28" descr="Thought bubble outline"/>
          <p:cNvPicPr preferRelativeResize="0"/>
          <p:nvPr/>
        </p:nvPicPr>
        <p:blipFill rotWithShape="1">
          <a:blip r:embed="rId7">
            <a:alphaModFix/>
          </a:blip>
          <a:srcRect/>
          <a:stretch/>
        </p:blipFill>
        <p:spPr>
          <a:xfrm>
            <a:off x="8727736" y="2603694"/>
            <a:ext cx="647193" cy="665476"/>
          </a:xfrm>
          <a:prstGeom prst="rect">
            <a:avLst/>
          </a:prstGeom>
          <a:noFill/>
          <a:ln>
            <a:noFill/>
          </a:ln>
        </p:spPr>
      </p:pic>
      <p:sp>
        <p:nvSpPr>
          <p:cNvPr id="256" name="Google Shape;256;p28"/>
          <p:cNvSpPr/>
          <p:nvPr/>
        </p:nvSpPr>
        <p:spPr>
          <a:xfrm>
            <a:off x="5314902" y="4026750"/>
            <a:ext cx="1183500" cy="328500"/>
          </a:xfrm>
          <a:prstGeom prs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7" name="Google Shape;257;p28" descr="Marketing with solid fill"/>
          <p:cNvPicPr preferRelativeResize="0"/>
          <p:nvPr/>
        </p:nvPicPr>
        <p:blipFill rotWithShape="1">
          <a:blip r:embed="rId8">
            <a:alphaModFix/>
          </a:blip>
          <a:srcRect/>
          <a:stretch/>
        </p:blipFill>
        <p:spPr>
          <a:xfrm>
            <a:off x="8941350" y="4666309"/>
            <a:ext cx="1209006" cy="1243162"/>
          </a:xfrm>
          <a:prstGeom prst="rect">
            <a:avLst/>
          </a:prstGeom>
          <a:noFill/>
          <a:ln>
            <a:noFill/>
          </a:ln>
        </p:spPr>
      </p:pic>
      <p:sp>
        <p:nvSpPr>
          <p:cNvPr id="258" name="Google Shape;258;p28"/>
          <p:cNvSpPr/>
          <p:nvPr/>
        </p:nvSpPr>
        <p:spPr>
          <a:xfrm rot="2736792">
            <a:off x="8492501" y="4856704"/>
            <a:ext cx="455898" cy="176735"/>
          </a:xfrm>
          <a:prstGeom prst="lef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highlight>
                <a:schemeClr val="accent1"/>
              </a:highlight>
              <a:latin typeface="Calibri"/>
              <a:ea typeface="Calibri"/>
              <a:cs typeface="Calibri"/>
              <a:sym typeface="Calibri"/>
            </a:endParaRPr>
          </a:p>
        </p:txBody>
      </p:sp>
      <p:sp>
        <p:nvSpPr>
          <p:cNvPr id="259" name="Google Shape;259;p28"/>
          <p:cNvSpPr txBox="1">
            <a:spLocks noGrp="1"/>
          </p:cNvSpPr>
          <p:nvPr>
            <p:ph type="title"/>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Perceived legitimacy of climate scientists in policymaking</a:t>
            </a:r>
            <a:endParaRPr sz="2300">
              <a:solidFill>
                <a:schemeClr val="dk1"/>
              </a:solidFill>
            </a:endParaRPr>
          </a:p>
        </p:txBody>
      </p:sp>
      <p:sp>
        <p:nvSpPr>
          <p:cNvPr id="20" name="Google Shape;100;p17">
            <a:extLst>
              <a:ext uri="{FF2B5EF4-FFF2-40B4-BE49-F238E27FC236}">
                <a16:creationId xmlns:a16="http://schemas.microsoft.com/office/drawing/2014/main" id="{8A2A80A8-78B9-485F-A0E1-2315C5DE856B}"/>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9"/>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13</a:t>
            </a:fld>
            <a:endParaRPr/>
          </a:p>
        </p:txBody>
      </p:sp>
      <p:pic>
        <p:nvPicPr>
          <p:cNvPr id="266" name="Google Shape;266;p29"/>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268" name="Google Shape;268;p29"/>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269" name="Google Shape;269;p29" descr="A picture containing text, cosmetic&#10;&#10;Description automatically generated"/>
          <p:cNvPicPr preferRelativeResize="0"/>
          <p:nvPr/>
        </p:nvPicPr>
        <p:blipFill rotWithShape="1">
          <a:blip r:embed="rId4">
            <a:alphaModFix/>
          </a:blip>
          <a:srcRect b="78035"/>
          <a:stretch/>
        </p:blipFill>
        <p:spPr>
          <a:xfrm>
            <a:off x="695326" y="1054475"/>
            <a:ext cx="7135150" cy="2071779"/>
          </a:xfrm>
          <a:prstGeom prst="rect">
            <a:avLst/>
          </a:prstGeom>
          <a:noFill/>
          <a:ln>
            <a:noFill/>
          </a:ln>
        </p:spPr>
      </p:pic>
      <p:pic>
        <p:nvPicPr>
          <p:cNvPr id="270" name="Google Shape;270;p29" descr="A picture containing text, cosmetic&#10;&#10;Description automatically generated"/>
          <p:cNvPicPr preferRelativeResize="0"/>
          <p:nvPr/>
        </p:nvPicPr>
        <p:blipFill rotWithShape="1">
          <a:blip r:embed="rId4">
            <a:alphaModFix/>
          </a:blip>
          <a:srcRect t="21964" b="43015"/>
          <a:stretch/>
        </p:blipFill>
        <p:spPr>
          <a:xfrm>
            <a:off x="695325" y="3126253"/>
            <a:ext cx="7135150" cy="3303145"/>
          </a:xfrm>
          <a:prstGeom prst="rect">
            <a:avLst/>
          </a:prstGeom>
          <a:noFill/>
          <a:ln>
            <a:noFill/>
          </a:ln>
        </p:spPr>
      </p:pic>
      <p:pic>
        <p:nvPicPr>
          <p:cNvPr id="271" name="Google Shape;271;p29" descr="A picture containing text, cosmetic&#10;&#10;Description automatically generated"/>
          <p:cNvPicPr preferRelativeResize="0"/>
          <p:nvPr/>
        </p:nvPicPr>
        <p:blipFill rotWithShape="1">
          <a:blip r:embed="rId4">
            <a:alphaModFix/>
          </a:blip>
          <a:srcRect l="4318" t="95413" r="48744" b="178"/>
          <a:stretch/>
        </p:blipFill>
        <p:spPr>
          <a:xfrm>
            <a:off x="7575525" y="4926726"/>
            <a:ext cx="4345200" cy="532176"/>
          </a:xfrm>
          <a:prstGeom prst="rect">
            <a:avLst/>
          </a:prstGeom>
          <a:noFill/>
          <a:ln>
            <a:noFill/>
          </a:ln>
        </p:spPr>
      </p:pic>
      <p:pic>
        <p:nvPicPr>
          <p:cNvPr id="272" name="Google Shape;272;p29" descr="A picture containing text, cosmetic&#10;&#10;Description automatically generated"/>
          <p:cNvPicPr preferRelativeResize="0"/>
          <p:nvPr/>
        </p:nvPicPr>
        <p:blipFill rotWithShape="1">
          <a:blip r:embed="rId4">
            <a:alphaModFix/>
          </a:blip>
          <a:srcRect l="52919" t="95145"/>
          <a:stretch/>
        </p:blipFill>
        <p:spPr>
          <a:xfrm>
            <a:off x="7629215" y="5553800"/>
            <a:ext cx="4345212" cy="603652"/>
          </a:xfrm>
          <a:prstGeom prst="rect">
            <a:avLst/>
          </a:prstGeom>
          <a:noFill/>
          <a:ln>
            <a:noFill/>
          </a:ln>
        </p:spPr>
      </p:pic>
      <p:sp>
        <p:nvSpPr>
          <p:cNvPr id="10" name="Google Shape;100;p17">
            <a:extLst>
              <a:ext uri="{FF2B5EF4-FFF2-40B4-BE49-F238E27FC236}">
                <a16:creationId xmlns:a16="http://schemas.microsoft.com/office/drawing/2014/main" id="{95F1BA17-9CD6-4067-A7E4-6F8BE607FBAB}"/>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9" name="Google Shape;279;p30"/>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14</a:t>
            </a:fld>
            <a:endParaRPr/>
          </a:p>
        </p:txBody>
      </p:sp>
      <p:sp>
        <p:nvSpPr>
          <p:cNvPr id="280" name="Google Shape;280;p30"/>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Criticism, skepticism, and distrust of science</a:t>
            </a:r>
            <a:endParaRPr sz="2300">
              <a:solidFill>
                <a:schemeClr val="dk1"/>
              </a:solidFill>
            </a:endParaRPr>
          </a:p>
        </p:txBody>
      </p:sp>
      <p:pic>
        <p:nvPicPr>
          <p:cNvPr id="281" name="Google Shape;281;p30"/>
          <p:cNvPicPr preferRelativeResize="0"/>
          <p:nvPr/>
        </p:nvPicPr>
        <p:blipFill rotWithShape="1">
          <a:blip r:embed="rId3">
            <a:alphaModFix/>
          </a:blip>
          <a:srcRect b="25601"/>
          <a:stretch/>
        </p:blipFill>
        <p:spPr>
          <a:xfrm>
            <a:off x="4691609" y="2169037"/>
            <a:ext cx="3096000" cy="3564096"/>
          </a:xfrm>
          <a:prstGeom prst="rect">
            <a:avLst/>
          </a:prstGeom>
          <a:noFill/>
          <a:ln w="9525" cap="flat" cmpd="sng">
            <a:solidFill>
              <a:schemeClr val="dk1"/>
            </a:solidFill>
            <a:prstDash val="solid"/>
            <a:round/>
            <a:headEnd type="none" w="sm" len="sm"/>
            <a:tailEnd type="none" w="sm" len="sm"/>
          </a:ln>
        </p:spPr>
      </p:pic>
      <p:pic>
        <p:nvPicPr>
          <p:cNvPr id="282" name="Google Shape;282;p30"/>
          <p:cNvPicPr preferRelativeResize="0"/>
          <p:nvPr/>
        </p:nvPicPr>
        <p:blipFill rotWithShape="1">
          <a:blip r:embed="rId4">
            <a:alphaModFix/>
          </a:blip>
          <a:srcRect r="6191"/>
          <a:stretch/>
        </p:blipFill>
        <p:spPr>
          <a:xfrm>
            <a:off x="8472030" y="2169036"/>
            <a:ext cx="3096578" cy="3564096"/>
          </a:xfrm>
          <a:prstGeom prst="rect">
            <a:avLst/>
          </a:prstGeom>
          <a:noFill/>
          <a:ln w="9525" cap="flat" cmpd="sng">
            <a:solidFill>
              <a:schemeClr val="dk1"/>
            </a:solidFill>
            <a:prstDash val="solid"/>
            <a:round/>
            <a:headEnd type="none" w="sm" len="sm"/>
            <a:tailEnd type="none" w="sm" len="sm"/>
          </a:ln>
        </p:spPr>
      </p:pic>
      <p:pic>
        <p:nvPicPr>
          <p:cNvPr id="283" name="Google Shape;283;p30"/>
          <p:cNvPicPr preferRelativeResize="0"/>
          <p:nvPr/>
        </p:nvPicPr>
        <p:blipFill rotWithShape="1">
          <a:blip r:embed="rId5">
            <a:alphaModFix/>
          </a:blip>
          <a:srcRect b="20344"/>
          <a:stretch/>
        </p:blipFill>
        <p:spPr>
          <a:xfrm>
            <a:off x="911188" y="2169037"/>
            <a:ext cx="3096000" cy="3564096"/>
          </a:xfrm>
          <a:prstGeom prst="rect">
            <a:avLst/>
          </a:prstGeom>
          <a:noFill/>
          <a:ln w="9525" cap="flat" cmpd="sng">
            <a:solidFill>
              <a:schemeClr val="dk1"/>
            </a:solidFill>
            <a:prstDash val="solid"/>
            <a:round/>
            <a:headEnd type="none" w="sm" len="sm"/>
            <a:tailEnd type="none" w="sm" len="sm"/>
          </a:ln>
        </p:spPr>
      </p:pic>
      <p:sp>
        <p:nvSpPr>
          <p:cNvPr id="284" name="Google Shape;284;p30"/>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285" name="Google Shape;285;p30"/>
          <p:cNvPicPr preferRelativeResize="0"/>
          <p:nvPr/>
        </p:nvPicPr>
        <p:blipFill>
          <a:blip r:embed="rId6">
            <a:alphaModFix/>
          </a:blip>
          <a:stretch>
            <a:fillRect/>
          </a:stretch>
        </p:blipFill>
        <p:spPr>
          <a:xfrm>
            <a:off x="5410399" y="248600"/>
            <a:ext cx="2306451" cy="603650"/>
          </a:xfrm>
          <a:prstGeom prst="rect">
            <a:avLst/>
          </a:prstGeom>
          <a:noFill/>
          <a:ln>
            <a:noFill/>
          </a:ln>
        </p:spPr>
      </p:pic>
      <p:sp>
        <p:nvSpPr>
          <p:cNvPr id="10" name="Google Shape;100;p17">
            <a:extLst>
              <a:ext uri="{FF2B5EF4-FFF2-40B4-BE49-F238E27FC236}">
                <a16:creationId xmlns:a16="http://schemas.microsoft.com/office/drawing/2014/main" id="{047A264C-755E-482D-B3AE-F5C924809B4C}"/>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2" name="Google Shape;292;p31"/>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15</a:t>
            </a:fld>
            <a:endParaRPr/>
          </a:p>
        </p:txBody>
      </p:sp>
      <p:sp>
        <p:nvSpPr>
          <p:cNvPr id="293" name="Google Shape;293;p31"/>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Criticism, skepticism, and distrust of science</a:t>
            </a:r>
            <a:endParaRPr sz="2300">
              <a:solidFill>
                <a:schemeClr val="dk1"/>
              </a:solidFill>
            </a:endParaRPr>
          </a:p>
        </p:txBody>
      </p:sp>
      <p:pic>
        <p:nvPicPr>
          <p:cNvPr id="294" name="Google Shape;294;p31" descr="Jair Bolsonaro, Latin America's latest menace | The Economist"/>
          <p:cNvPicPr preferRelativeResize="0"/>
          <p:nvPr/>
        </p:nvPicPr>
        <p:blipFill rotWithShape="1">
          <a:blip r:embed="rId3">
            <a:alphaModFix/>
          </a:blip>
          <a:srcRect l="29929" r="29525"/>
          <a:stretch/>
        </p:blipFill>
        <p:spPr>
          <a:xfrm>
            <a:off x="911188" y="2385184"/>
            <a:ext cx="1946175" cy="2700000"/>
          </a:xfrm>
          <a:prstGeom prst="rect">
            <a:avLst/>
          </a:prstGeom>
          <a:noFill/>
          <a:ln w="9525" cap="flat" cmpd="sng">
            <a:solidFill>
              <a:schemeClr val="dk1"/>
            </a:solidFill>
            <a:prstDash val="solid"/>
            <a:round/>
            <a:headEnd type="none" w="sm" len="sm"/>
            <a:tailEnd type="none" w="sm" len="sm"/>
          </a:ln>
        </p:spPr>
      </p:pic>
      <p:pic>
        <p:nvPicPr>
          <p:cNvPr id="295" name="Google Shape;295;p31" descr="The Goop Lab | Netflix Wiki | Fandom"/>
          <p:cNvPicPr preferRelativeResize="0"/>
          <p:nvPr/>
        </p:nvPicPr>
        <p:blipFill rotWithShape="1">
          <a:blip r:embed="rId4">
            <a:alphaModFix/>
          </a:blip>
          <a:srcRect/>
          <a:stretch/>
        </p:blipFill>
        <p:spPr>
          <a:xfrm>
            <a:off x="1461153" y="2996952"/>
            <a:ext cx="1926600" cy="2700000"/>
          </a:xfrm>
          <a:prstGeom prst="rect">
            <a:avLst/>
          </a:prstGeom>
          <a:noFill/>
          <a:ln w="9525" cap="flat" cmpd="sng">
            <a:solidFill>
              <a:schemeClr val="dk1"/>
            </a:solidFill>
            <a:prstDash val="solid"/>
            <a:round/>
            <a:headEnd type="none" w="sm" len="sm"/>
            <a:tailEnd type="none" w="sm" len="sm"/>
          </a:ln>
        </p:spPr>
      </p:pic>
      <p:pic>
        <p:nvPicPr>
          <p:cNvPr id="296" name="Google Shape;296;p31"/>
          <p:cNvPicPr preferRelativeResize="0"/>
          <p:nvPr/>
        </p:nvPicPr>
        <p:blipFill rotWithShape="1">
          <a:blip r:embed="rId5">
            <a:alphaModFix/>
          </a:blip>
          <a:srcRect/>
          <a:stretch/>
        </p:blipFill>
        <p:spPr>
          <a:xfrm>
            <a:off x="1991544" y="3573016"/>
            <a:ext cx="2286150" cy="2700000"/>
          </a:xfrm>
          <a:prstGeom prst="rect">
            <a:avLst/>
          </a:prstGeom>
          <a:noFill/>
          <a:ln w="9525" cap="flat" cmpd="sng">
            <a:solidFill>
              <a:schemeClr val="dk1"/>
            </a:solidFill>
            <a:prstDash val="solid"/>
            <a:round/>
            <a:headEnd type="none" w="sm" len="sm"/>
            <a:tailEnd type="none" w="sm" len="sm"/>
          </a:ln>
        </p:spPr>
      </p:pic>
      <p:cxnSp>
        <p:nvCxnSpPr>
          <p:cNvPr id="297" name="Google Shape;297;p31"/>
          <p:cNvCxnSpPr/>
          <p:nvPr/>
        </p:nvCxnSpPr>
        <p:spPr>
          <a:xfrm>
            <a:off x="4655840" y="242132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298" name="Google Shape;298;p31"/>
          <p:cNvSpPr txBox="1"/>
          <p:nvPr/>
        </p:nvSpPr>
        <p:spPr>
          <a:xfrm>
            <a:off x="5015880" y="2625874"/>
            <a:ext cx="6120679" cy="35394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1700"/>
              <a:buFont typeface="Arial"/>
              <a:buChar char="•"/>
            </a:pPr>
            <a:r>
              <a:rPr lang="en-US" sz="1700" b="1" i="0" u="none" strike="noStrike" cap="none">
                <a:solidFill>
                  <a:srgbClr val="000000"/>
                </a:solidFill>
                <a:latin typeface="Arial"/>
                <a:ea typeface="Arial"/>
                <a:cs typeface="Arial"/>
                <a:sym typeface="Arial"/>
              </a:rPr>
              <a:t>US</a:t>
            </a:r>
            <a:r>
              <a:rPr lang="en-US" sz="1700" b="0" i="0" u="none" strike="noStrike" cap="none">
                <a:solidFill>
                  <a:srgbClr val="000000"/>
                </a:solidFill>
                <a:latin typeface="Arial"/>
                <a:ea typeface="Arial"/>
                <a:cs typeface="Arial"/>
                <a:sym typeface="Arial"/>
              </a:rPr>
              <a:t>: 48% agree that “ordinary people are perfectly capable of deciding for themselves what is true and what is not” </a:t>
            </a:r>
            <a:r>
              <a:rPr lang="en-US" sz="1200" b="0" i="0" u="none" strike="noStrike" cap="none">
                <a:solidFill>
                  <a:srgbClr val="000000"/>
                </a:solidFill>
                <a:latin typeface="Arial"/>
                <a:ea typeface="Arial"/>
                <a:cs typeface="Arial"/>
                <a:sym typeface="Arial"/>
              </a:rPr>
              <a:t>(Oliver &amp; Wood, 2018)</a:t>
            </a:r>
            <a:endParaRPr sz="1200" b="0" i="0" u="none" strike="noStrike" cap="none">
              <a:solidFill>
                <a:srgbClr val="000000"/>
              </a:solidFill>
              <a:latin typeface="Arial"/>
              <a:ea typeface="Arial"/>
              <a:cs typeface="Arial"/>
              <a:sym typeface="Arial"/>
            </a:endParaRPr>
          </a:p>
          <a:p>
            <a:pPr marL="285750" marR="0" lvl="0" indent="-285750" algn="l" rtl="0">
              <a:spcBef>
                <a:spcPts val="1200"/>
              </a:spcBef>
              <a:spcAft>
                <a:spcPts val="0"/>
              </a:spcAft>
              <a:buClr>
                <a:srgbClr val="000000"/>
              </a:buClr>
              <a:buSzPts val="1700"/>
              <a:buFont typeface="Arial"/>
              <a:buChar char="•"/>
            </a:pPr>
            <a:r>
              <a:rPr lang="en-US" sz="1700" b="1" i="0" u="none" strike="noStrike" cap="none">
                <a:solidFill>
                  <a:srgbClr val="000000"/>
                </a:solidFill>
                <a:latin typeface="Arial"/>
                <a:ea typeface="Arial"/>
                <a:cs typeface="Arial"/>
                <a:sym typeface="Arial"/>
              </a:rPr>
              <a:t>Belgium</a:t>
            </a:r>
            <a:r>
              <a:rPr lang="en-US" sz="1700" b="0" i="0" u="none" strike="noStrike" cap="none">
                <a:solidFill>
                  <a:srgbClr val="000000"/>
                </a:solidFill>
                <a:latin typeface="Arial"/>
                <a:ea typeface="Arial"/>
                <a:cs typeface="Arial"/>
                <a:sym typeface="Arial"/>
              </a:rPr>
              <a:t>: 42% believe that “people who have studied for a long time and have many diplomas do not really know what makes the world go round” </a:t>
            </a:r>
            <a:r>
              <a:rPr lang="en-US" sz="1200" b="0" i="0" u="none" strike="noStrike" cap="none">
                <a:solidFill>
                  <a:srgbClr val="000000"/>
                </a:solidFill>
                <a:latin typeface="Arial"/>
                <a:ea typeface="Arial"/>
                <a:cs typeface="Arial"/>
                <a:sym typeface="Arial"/>
              </a:rPr>
              <a:t>(Elchardus &amp; Spruyt, 2016)</a:t>
            </a:r>
            <a:endParaRPr sz="1200" b="0" i="0" u="none" strike="noStrike" cap="none">
              <a:solidFill>
                <a:srgbClr val="000000"/>
              </a:solidFill>
              <a:latin typeface="Arial"/>
              <a:ea typeface="Arial"/>
              <a:cs typeface="Arial"/>
              <a:sym typeface="Arial"/>
            </a:endParaRPr>
          </a:p>
          <a:p>
            <a:pPr marL="285750" marR="0" lvl="0" indent="-285750" algn="l" rtl="0">
              <a:spcBef>
                <a:spcPts val="1200"/>
              </a:spcBef>
              <a:spcAft>
                <a:spcPts val="0"/>
              </a:spcAft>
              <a:buClr>
                <a:srgbClr val="000000"/>
              </a:buClr>
              <a:buSzPts val="1700"/>
              <a:buFont typeface="Arial"/>
              <a:buChar char="•"/>
            </a:pPr>
            <a:r>
              <a:rPr lang="en-US" sz="1700" b="1" i="0" u="none" strike="noStrike" cap="none">
                <a:solidFill>
                  <a:srgbClr val="000000"/>
                </a:solidFill>
                <a:latin typeface="Arial"/>
                <a:ea typeface="Arial"/>
                <a:cs typeface="Arial"/>
                <a:sym typeface="Arial"/>
              </a:rPr>
              <a:t>Germany</a:t>
            </a:r>
            <a:r>
              <a:rPr lang="en-US" sz="1700" b="0" i="0" u="none" strike="noStrike" cap="none">
                <a:solidFill>
                  <a:srgbClr val="000000"/>
                </a:solidFill>
                <a:latin typeface="Arial"/>
                <a:ea typeface="Arial"/>
                <a:cs typeface="Arial"/>
                <a:sym typeface="Arial"/>
              </a:rPr>
              <a:t>: 33% think that “people should rely more on common sense and less on scientific studies” </a:t>
            </a:r>
            <a:br>
              <a:rPr lang="en-US" sz="1700" b="0" i="0" u="none" strike="noStrike" cap="none">
                <a:solidFill>
                  <a:srgbClr val="000000"/>
                </a:solidFill>
                <a:latin typeface="Arial"/>
                <a:ea typeface="Arial"/>
                <a:cs typeface="Arial"/>
                <a:sym typeface="Arial"/>
              </a:rPr>
            </a:br>
            <a:r>
              <a:rPr lang="en-US" sz="1200" b="0" i="0" u="none" strike="noStrike" cap="none">
                <a:solidFill>
                  <a:srgbClr val="000000"/>
                </a:solidFill>
                <a:latin typeface="Arial"/>
                <a:ea typeface="Arial"/>
                <a:cs typeface="Arial"/>
                <a:sym typeface="Arial"/>
              </a:rPr>
              <a:t>(Science Barometer Germany, 2019)</a:t>
            </a:r>
            <a:endParaRPr/>
          </a:p>
          <a:p>
            <a:pPr marL="285750" marR="0" lvl="0" indent="-285750" algn="l" rtl="0">
              <a:spcBef>
                <a:spcPts val="1200"/>
              </a:spcBef>
              <a:spcAft>
                <a:spcPts val="0"/>
              </a:spcAft>
              <a:buClr>
                <a:srgbClr val="000000"/>
              </a:buClr>
              <a:buSzPts val="1700"/>
              <a:buFont typeface="Arial"/>
              <a:buChar char="•"/>
            </a:pPr>
            <a:r>
              <a:rPr lang="en-US" sz="1700" b="1" i="0" u="none" strike="noStrike" cap="none">
                <a:solidFill>
                  <a:srgbClr val="000000"/>
                </a:solidFill>
                <a:latin typeface="Arial"/>
                <a:ea typeface="Arial"/>
                <a:cs typeface="Arial"/>
                <a:sym typeface="Arial"/>
              </a:rPr>
              <a:t>Romania</a:t>
            </a:r>
            <a:r>
              <a:rPr lang="en-US" sz="1700" b="0" i="0" u="none" strike="noStrike" cap="none">
                <a:solidFill>
                  <a:srgbClr val="000000"/>
                </a:solidFill>
                <a:latin typeface="Arial"/>
                <a:ea typeface="Arial"/>
                <a:cs typeface="Arial"/>
                <a:sym typeface="Arial"/>
              </a:rPr>
              <a:t>: 15% strongly agree that one should rather “trust in the wisdom of ordinary people than the opinions of experts” </a:t>
            </a:r>
            <a:r>
              <a:rPr lang="en-US" sz="1200" b="0" i="0" u="none" strike="noStrike" cap="none">
                <a:solidFill>
                  <a:srgbClr val="000000"/>
                </a:solidFill>
                <a:latin typeface="Arial"/>
                <a:ea typeface="Arial"/>
                <a:cs typeface="Arial"/>
                <a:sym typeface="Arial"/>
              </a:rPr>
              <a:t>(Bertsou &amp; Caramani, 2022)</a:t>
            </a:r>
            <a:endParaRPr sz="1200" b="0" i="0" u="none" strike="noStrike" cap="none">
              <a:solidFill>
                <a:srgbClr val="000000"/>
              </a:solidFill>
              <a:latin typeface="Arial"/>
              <a:ea typeface="Arial"/>
              <a:cs typeface="Arial"/>
              <a:sym typeface="Arial"/>
            </a:endParaRPr>
          </a:p>
        </p:txBody>
      </p:sp>
      <p:sp>
        <p:nvSpPr>
          <p:cNvPr id="299" name="Google Shape;299;p31"/>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300" name="Google Shape;300;p31"/>
          <p:cNvPicPr preferRelativeResize="0"/>
          <p:nvPr/>
        </p:nvPicPr>
        <p:blipFill>
          <a:blip r:embed="rId6">
            <a:alphaModFix/>
          </a:blip>
          <a:stretch>
            <a:fillRect/>
          </a:stretch>
        </p:blipFill>
        <p:spPr>
          <a:xfrm>
            <a:off x="5410399" y="248600"/>
            <a:ext cx="2306451" cy="603650"/>
          </a:xfrm>
          <a:prstGeom prst="rect">
            <a:avLst/>
          </a:prstGeom>
          <a:noFill/>
          <a:ln>
            <a:noFill/>
          </a:ln>
        </p:spPr>
      </p:pic>
      <p:sp>
        <p:nvSpPr>
          <p:cNvPr id="12" name="Google Shape;100;p17">
            <a:extLst>
              <a:ext uri="{FF2B5EF4-FFF2-40B4-BE49-F238E27FC236}">
                <a16:creationId xmlns:a16="http://schemas.microsoft.com/office/drawing/2014/main" id="{5674C29D-8E85-497C-BCDB-3301BF8E6F75}"/>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8">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8">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8">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7" name="Google Shape;307;p32"/>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16</a:t>
            </a:fld>
            <a:endParaRPr/>
          </a:p>
        </p:txBody>
      </p:sp>
      <p:sp>
        <p:nvSpPr>
          <p:cNvPr id="308" name="Google Shape;308;p32"/>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Criticism, skepticism, and distrust of science</a:t>
            </a:r>
            <a:endParaRPr sz="2300">
              <a:solidFill>
                <a:schemeClr val="dk1"/>
              </a:solidFill>
            </a:endParaRPr>
          </a:p>
        </p:txBody>
      </p:sp>
      <p:sp>
        <p:nvSpPr>
          <p:cNvPr id="309" name="Google Shape;309;p32"/>
          <p:cNvSpPr txBox="1"/>
          <p:nvPr/>
        </p:nvSpPr>
        <p:spPr>
          <a:xfrm>
            <a:off x="976655" y="1988219"/>
            <a:ext cx="3607169" cy="403095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i="0" u="none" strike="noStrike" cap="none">
                <a:solidFill>
                  <a:srgbClr val="000000"/>
                </a:solidFill>
                <a:latin typeface="Arial"/>
                <a:ea typeface="Arial"/>
                <a:cs typeface="Arial"/>
                <a:sym typeface="Arial"/>
              </a:rPr>
              <a:t>However:</a:t>
            </a:r>
            <a:br>
              <a:rPr lang="en-US" sz="1700" b="1" i="0" u="none" strike="noStrike" cap="none">
                <a:solidFill>
                  <a:srgbClr val="000000"/>
                </a:solidFill>
                <a:latin typeface="Arial"/>
                <a:ea typeface="Arial"/>
                <a:cs typeface="Arial"/>
                <a:sym typeface="Arial"/>
              </a:rPr>
            </a:br>
            <a:endParaRPr sz="1700" b="1" i="0" u="none" strike="noStrike" cap="none">
              <a:solidFill>
                <a:srgbClr val="000000"/>
              </a:solidFill>
              <a:latin typeface="Arial"/>
              <a:ea typeface="Arial"/>
              <a:cs typeface="Arial"/>
              <a:sym typeface="Arial"/>
            </a:endParaRPr>
          </a:p>
          <a:p>
            <a:pPr marL="285750" marR="0" lvl="0" indent="-285750" algn="l" rtl="0">
              <a:spcBef>
                <a:spcPts val="1800"/>
              </a:spcBef>
              <a:spcAft>
                <a:spcPts val="0"/>
              </a:spcAft>
              <a:buClr>
                <a:srgbClr val="000000"/>
              </a:buClr>
              <a:buSzPts val="1700"/>
              <a:buFont typeface="Arial"/>
              <a:buChar char="•"/>
            </a:pPr>
            <a:r>
              <a:rPr lang="en-US" sz="1700" b="1" i="0" u="none" strike="noStrike" cap="none">
                <a:solidFill>
                  <a:srgbClr val="000000"/>
                </a:solidFill>
                <a:latin typeface="Arial"/>
                <a:ea typeface="Arial"/>
                <a:cs typeface="Arial"/>
                <a:sym typeface="Arial"/>
              </a:rPr>
              <a:t>Little evidence </a:t>
            </a:r>
            <a:r>
              <a:rPr lang="en-US" sz="1700" b="0" i="0" u="none" strike="noStrike" cap="none">
                <a:solidFill>
                  <a:srgbClr val="000000"/>
                </a:solidFill>
                <a:latin typeface="Arial"/>
                <a:ea typeface="Arial"/>
                <a:cs typeface="Arial"/>
                <a:sym typeface="Arial"/>
              </a:rPr>
              <a:t>that critical attitudes toward science have </a:t>
            </a:r>
            <a:r>
              <a:rPr lang="en-US" sz="1700" b="0" i="1" u="none" strike="noStrike" cap="none">
                <a:solidFill>
                  <a:srgbClr val="000000"/>
                </a:solidFill>
                <a:latin typeface="Arial"/>
                <a:ea typeface="Arial"/>
                <a:cs typeface="Arial"/>
                <a:sym typeface="Arial"/>
              </a:rPr>
              <a:t>increased</a:t>
            </a:r>
            <a:r>
              <a:rPr lang="en-US" sz="1700" b="0" i="0" u="none" strike="noStrike" cap="none">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(Funk &amp; Kennedy, 2020)</a:t>
            </a:r>
            <a:endParaRPr/>
          </a:p>
        </p:txBody>
      </p:sp>
      <p:pic>
        <p:nvPicPr>
          <p:cNvPr id="310" name="Google Shape;310;p32"/>
          <p:cNvPicPr preferRelativeResize="0"/>
          <p:nvPr/>
        </p:nvPicPr>
        <p:blipFill rotWithShape="1">
          <a:blip r:embed="rId3">
            <a:alphaModFix/>
          </a:blip>
          <a:srcRect t="1909" b="1272"/>
          <a:stretch/>
        </p:blipFill>
        <p:spPr>
          <a:xfrm>
            <a:off x="5955171" y="2060848"/>
            <a:ext cx="4389301" cy="4149919"/>
          </a:xfrm>
          <a:prstGeom prst="rect">
            <a:avLst/>
          </a:prstGeom>
          <a:noFill/>
          <a:ln>
            <a:noFill/>
          </a:ln>
        </p:spPr>
      </p:pic>
      <p:sp>
        <p:nvSpPr>
          <p:cNvPr id="311" name="Google Shape;311;p32"/>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312" name="Google Shape;312;p32"/>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9" name="Google Shape;100;p17">
            <a:extLst>
              <a:ext uri="{FF2B5EF4-FFF2-40B4-BE49-F238E27FC236}">
                <a16:creationId xmlns:a16="http://schemas.microsoft.com/office/drawing/2014/main" id="{DD4A2079-A475-40E2-9246-5B4421C76250}"/>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9" name="Google Shape;319;p33"/>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17</a:t>
            </a:fld>
            <a:endParaRPr/>
          </a:p>
        </p:txBody>
      </p:sp>
      <p:sp>
        <p:nvSpPr>
          <p:cNvPr id="320" name="Google Shape;320;p33"/>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Criticism, skepticism, and distrust of science</a:t>
            </a:r>
            <a:endParaRPr sz="2300">
              <a:solidFill>
                <a:schemeClr val="dk1"/>
              </a:solidFill>
            </a:endParaRPr>
          </a:p>
        </p:txBody>
      </p:sp>
      <p:sp>
        <p:nvSpPr>
          <p:cNvPr id="321" name="Google Shape;321;p33"/>
          <p:cNvSpPr txBox="1"/>
          <p:nvPr/>
        </p:nvSpPr>
        <p:spPr>
          <a:xfrm>
            <a:off x="976655" y="1988219"/>
            <a:ext cx="3607169" cy="403095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i="0" u="none" strike="noStrike" cap="none">
                <a:solidFill>
                  <a:srgbClr val="000000"/>
                </a:solidFill>
                <a:latin typeface="Arial"/>
                <a:ea typeface="Arial"/>
                <a:cs typeface="Arial"/>
                <a:sym typeface="Arial"/>
              </a:rPr>
              <a:t>However:</a:t>
            </a:r>
            <a:br>
              <a:rPr lang="en-US" sz="1700" b="1" i="0" u="none" strike="noStrike" cap="none">
                <a:solidFill>
                  <a:srgbClr val="000000"/>
                </a:solidFill>
                <a:latin typeface="Arial"/>
                <a:ea typeface="Arial"/>
                <a:cs typeface="Arial"/>
                <a:sym typeface="Arial"/>
              </a:rPr>
            </a:br>
            <a:endParaRPr sz="1700" b="1" i="0" u="none" strike="noStrike" cap="none">
              <a:solidFill>
                <a:srgbClr val="000000"/>
              </a:solidFill>
              <a:latin typeface="Arial"/>
              <a:ea typeface="Arial"/>
              <a:cs typeface="Arial"/>
              <a:sym typeface="Arial"/>
            </a:endParaRPr>
          </a:p>
          <a:p>
            <a:pPr marL="285750" marR="0" lvl="0" indent="-285750" algn="l" rtl="0">
              <a:spcBef>
                <a:spcPts val="1800"/>
              </a:spcBef>
              <a:spcAft>
                <a:spcPts val="0"/>
              </a:spcAft>
              <a:buClr>
                <a:srgbClr val="000000"/>
              </a:buClr>
              <a:buSzPts val="1700"/>
              <a:buFont typeface="Arial"/>
              <a:buChar char="•"/>
            </a:pPr>
            <a:r>
              <a:rPr lang="en-US" sz="1700" b="1" i="0" u="none" strike="noStrike" cap="none">
                <a:solidFill>
                  <a:srgbClr val="000000"/>
                </a:solidFill>
                <a:latin typeface="Arial"/>
                <a:ea typeface="Arial"/>
                <a:cs typeface="Arial"/>
                <a:sym typeface="Arial"/>
              </a:rPr>
              <a:t>Little evidence </a:t>
            </a:r>
            <a:r>
              <a:rPr lang="en-US" sz="1700" b="0" i="0" u="none" strike="noStrike" cap="none">
                <a:solidFill>
                  <a:srgbClr val="000000"/>
                </a:solidFill>
                <a:latin typeface="Arial"/>
                <a:ea typeface="Arial"/>
                <a:cs typeface="Arial"/>
                <a:sym typeface="Arial"/>
              </a:rPr>
              <a:t>that critical attitudes toward science have </a:t>
            </a:r>
            <a:r>
              <a:rPr lang="en-US" sz="1700" b="0" i="1" u="none" strike="noStrike" cap="none">
                <a:solidFill>
                  <a:srgbClr val="000000"/>
                </a:solidFill>
                <a:latin typeface="Arial"/>
                <a:ea typeface="Arial"/>
                <a:cs typeface="Arial"/>
                <a:sym typeface="Arial"/>
              </a:rPr>
              <a:t>increased</a:t>
            </a:r>
            <a:r>
              <a:rPr lang="en-US" sz="1700" b="0" i="0" u="none" strike="noStrike" cap="none">
                <a:solidFill>
                  <a:srgbClr val="000000"/>
                </a:solidFill>
                <a:latin typeface="Arial"/>
                <a:ea typeface="Arial"/>
                <a:cs typeface="Arial"/>
                <a:sym typeface="Arial"/>
              </a:rPr>
              <a:t> </a:t>
            </a:r>
            <a:r>
              <a:rPr lang="en-US" sz="1200" b="0" i="0" u="none" strike="noStrike" cap="none">
                <a:solidFill>
                  <a:srgbClr val="000000"/>
                </a:solidFill>
                <a:latin typeface="Arial"/>
                <a:ea typeface="Arial"/>
                <a:cs typeface="Arial"/>
                <a:sym typeface="Arial"/>
              </a:rPr>
              <a:t>(Funk &amp; Kennedy, 2020)</a:t>
            </a:r>
            <a:endParaRPr/>
          </a:p>
          <a:p>
            <a:pPr marL="285750" marR="0" lvl="0" indent="-285750" algn="l" rtl="0">
              <a:spcBef>
                <a:spcPts val="1200"/>
              </a:spcBef>
              <a:spcAft>
                <a:spcPts val="0"/>
              </a:spcAft>
              <a:buClr>
                <a:srgbClr val="000000"/>
              </a:buClr>
              <a:buSzPts val="1700"/>
              <a:buFont typeface="Arial"/>
              <a:buChar char="•"/>
            </a:pPr>
            <a:r>
              <a:rPr lang="en-US" sz="1700" b="1" i="0" u="none" strike="noStrike" cap="none">
                <a:solidFill>
                  <a:srgbClr val="000000"/>
                </a:solidFill>
                <a:latin typeface="Arial"/>
                <a:ea typeface="Arial"/>
                <a:cs typeface="Arial"/>
                <a:sym typeface="Arial"/>
              </a:rPr>
              <a:t>Critical science attitudes vary </a:t>
            </a:r>
            <a:r>
              <a:rPr lang="en-US" sz="1700" b="0" i="0" u="none" strike="noStrike" cap="none">
                <a:solidFill>
                  <a:srgbClr val="000000"/>
                </a:solidFill>
                <a:latin typeface="Arial"/>
                <a:ea typeface="Arial"/>
                <a:cs typeface="Arial"/>
                <a:sym typeface="Arial"/>
              </a:rPr>
              <a:t>across topics, reference </a:t>
            </a:r>
            <a:br>
              <a:rPr lang="en-US" sz="1700" b="0" i="0" u="none" strike="noStrike" cap="none">
                <a:solidFill>
                  <a:srgbClr val="000000"/>
                </a:solidFill>
                <a:latin typeface="Arial"/>
                <a:ea typeface="Arial"/>
                <a:cs typeface="Arial"/>
                <a:sym typeface="Arial"/>
              </a:rPr>
            </a:br>
            <a:r>
              <a:rPr lang="en-US" sz="1700" b="0" i="0" u="none" strike="noStrike" cap="none">
                <a:solidFill>
                  <a:srgbClr val="000000"/>
                </a:solidFill>
                <a:latin typeface="Arial"/>
                <a:ea typeface="Arial"/>
                <a:cs typeface="Arial"/>
                <a:sym typeface="Arial"/>
              </a:rPr>
              <a:t>objects, and countries </a:t>
            </a:r>
            <a:br>
              <a:rPr lang="en-US" sz="1700" b="0" i="0" u="none" strike="noStrike" cap="none">
                <a:solidFill>
                  <a:srgbClr val="000000"/>
                </a:solidFill>
                <a:latin typeface="Arial"/>
                <a:ea typeface="Arial"/>
                <a:cs typeface="Arial"/>
                <a:sym typeface="Arial"/>
              </a:rPr>
            </a:br>
            <a:r>
              <a:rPr lang="en-US" sz="1200" b="0" i="0" u="none" strike="noStrike" cap="none">
                <a:solidFill>
                  <a:srgbClr val="000000"/>
                </a:solidFill>
                <a:latin typeface="Arial"/>
                <a:ea typeface="Arial"/>
                <a:cs typeface="Arial"/>
                <a:sym typeface="Arial"/>
              </a:rPr>
              <a:t>(Achterberg et al., 2017; Mede, 2022; </a:t>
            </a:r>
            <a:br>
              <a:rPr lang="en-US" sz="1200" b="0" i="0" u="none" strike="noStrike" cap="none">
                <a:solidFill>
                  <a:srgbClr val="000000"/>
                </a:solidFill>
                <a:latin typeface="Arial"/>
                <a:ea typeface="Arial"/>
                <a:cs typeface="Arial"/>
                <a:sym typeface="Arial"/>
              </a:rPr>
            </a:br>
            <a:r>
              <a:rPr lang="en-US" sz="1200" b="0" i="0" u="none" strike="noStrike" cap="none">
                <a:solidFill>
                  <a:srgbClr val="000000"/>
                </a:solidFill>
                <a:latin typeface="Arial"/>
                <a:ea typeface="Arial"/>
                <a:cs typeface="Arial"/>
                <a:sym typeface="Arial"/>
              </a:rPr>
              <a:t>Rutjens et al., 2018)</a:t>
            </a:r>
            <a:endParaRPr/>
          </a:p>
        </p:txBody>
      </p:sp>
      <p:pic>
        <p:nvPicPr>
          <p:cNvPr id="322" name="Google Shape;322;p33" descr="Ein Bild, das Tisch enthält.&#10;&#10;Automatisch generierte Beschreibung"/>
          <p:cNvPicPr preferRelativeResize="0"/>
          <p:nvPr/>
        </p:nvPicPr>
        <p:blipFill rotWithShape="1">
          <a:blip r:embed="rId3">
            <a:alphaModFix/>
          </a:blip>
          <a:srcRect t="-1" b="49222"/>
          <a:stretch/>
        </p:blipFill>
        <p:spPr>
          <a:xfrm>
            <a:off x="4943869" y="1976733"/>
            <a:ext cx="6408716" cy="4881268"/>
          </a:xfrm>
          <a:prstGeom prst="rect">
            <a:avLst/>
          </a:prstGeom>
          <a:noFill/>
          <a:ln>
            <a:noFill/>
          </a:ln>
        </p:spPr>
      </p:pic>
      <p:pic>
        <p:nvPicPr>
          <p:cNvPr id="323" name="Google Shape;323;p33"/>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8" name="Google Shape;100;p17">
            <a:extLst>
              <a:ext uri="{FF2B5EF4-FFF2-40B4-BE49-F238E27FC236}">
                <a16:creationId xmlns:a16="http://schemas.microsoft.com/office/drawing/2014/main" id="{0851B557-CEAB-45BE-9CBF-D9A8F72F3BF4}"/>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30" name="Google Shape;330;p34"/>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18</a:t>
            </a:fld>
            <a:endParaRPr/>
          </a:p>
        </p:txBody>
      </p:sp>
      <p:pic>
        <p:nvPicPr>
          <p:cNvPr id="331" name="Google Shape;331;p34"/>
          <p:cNvPicPr preferRelativeResize="0"/>
          <p:nvPr/>
        </p:nvPicPr>
        <p:blipFill rotWithShape="1">
          <a:blip r:embed="rId3">
            <a:alphaModFix/>
          </a:blip>
          <a:srcRect l="23675" r="16666"/>
          <a:stretch/>
        </p:blipFill>
        <p:spPr>
          <a:xfrm flipH="1">
            <a:off x="5034166" y="4787144"/>
            <a:ext cx="1224186" cy="1368000"/>
          </a:xfrm>
          <a:prstGeom prst="rect">
            <a:avLst/>
          </a:prstGeom>
          <a:noFill/>
          <a:ln>
            <a:noFill/>
          </a:ln>
        </p:spPr>
      </p:pic>
      <p:sp>
        <p:nvSpPr>
          <p:cNvPr id="332" name="Google Shape;332;p34"/>
          <p:cNvSpPr txBox="1"/>
          <p:nvPr/>
        </p:nvSpPr>
        <p:spPr>
          <a:xfrm>
            <a:off x="6401135" y="2896510"/>
            <a:ext cx="1768135" cy="86177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i="1" u="none" strike="noStrike" cap="none">
                <a:solidFill>
                  <a:schemeClr val="dk1"/>
                </a:solidFill>
                <a:latin typeface="Arial"/>
                <a:ea typeface="Arial"/>
                <a:cs typeface="Arial"/>
                <a:sym typeface="Arial"/>
              </a:rPr>
              <a:t>“I think the people of this country have had enough of experts.”</a:t>
            </a:r>
            <a:endParaRPr/>
          </a:p>
        </p:txBody>
      </p:sp>
      <p:sp>
        <p:nvSpPr>
          <p:cNvPr id="333" name="Google Shape;333;p34"/>
          <p:cNvSpPr txBox="1"/>
          <p:nvPr/>
        </p:nvSpPr>
        <p:spPr>
          <a:xfrm>
            <a:off x="6401135" y="3964414"/>
            <a:ext cx="1295768" cy="184666"/>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200" b="1" i="0" u="none" strike="noStrike" cap="none">
                <a:solidFill>
                  <a:schemeClr val="accent3"/>
                </a:solidFill>
                <a:latin typeface="Arial"/>
                <a:ea typeface="Arial"/>
                <a:cs typeface="Arial"/>
                <a:sym typeface="Arial"/>
              </a:rPr>
              <a:t>Michael Gove</a:t>
            </a:r>
            <a:endParaRPr sz="1200" b="1" i="0" u="none" strike="noStrike" cap="none">
              <a:solidFill>
                <a:schemeClr val="accent3"/>
              </a:solidFill>
              <a:latin typeface="Arial"/>
              <a:ea typeface="Arial"/>
              <a:cs typeface="Arial"/>
              <a:sym typeface="Arial"/>
            </a:endParaRPr>
          </a:p>
        </p:txBody>
      </p:sp>
      <p:sp>
        <p:nvSpPr>
          <p:cNvPr id="334" name="Google Shape;334;p34"/>
          <p:cNvSpPr txBox="1"/>
          <p:nvPr/>
        </p:nvSpPr>
        <p:spPr>
          <a:xfrm>
            <a:off x="6401135" y="5003563"/>
            <a:ext cx="1553048"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i="1" u="none" strike="noStrike" cap="none">
                <a:solidFill>
                  <a:schemeClr val="dk1"/>
                </a:solidFill>
                <a:latin typeface="Arial"/>
                <a:ea typeface="Arial"/>
                <a:cs typeface="Arial"/>
                <a:sym typeface="Arial"/>
              </a:rPr>
              <a:t>“I have a natural instinct for science.”</a:t>
            </a:r>
            <a:endParaRPr/>
          </a:p>
        </p:txBody>
      </p:sp>
      <p:sp>
        <p:nvSpPr>
          <p:cNvPr id="335" name="Google Shape;335;p34"/>
          <p:cNvSpPr txBox="1"/>
          <p:nvPr/>
        </p:nvSpPr>
        <p:spPr>
          <a:xfrm>
            <a:off x="6401135" y="5980638"/>
            <a:ext cx="1295768" cy="184666"/>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200" b="1" i="0" u="none" strike="noStrike" cap="none">
                <a:solidFill>
                  <a:schemeClr val="accent3"/>
                </a:solidFill>
                <a:latin typeface="Arial"/>
                <a:ea typeface="Arial"/>
                <a:cs typeface="Arial"/>
                <a:sym typeface="Arial"/>
              </a:rPr>
              <a:t>Donald Trump</a:t>
            </a:r>
            <a:endParaRPr sz="1200" b="1">
              <a:solidFill>
                <a:schemeClr val="accent3"/>
              </a:solidFill>
              <a:latin typeface="Arial"/>
              <a:ea typeface="Arial"/>
              <a:cs typeface="Arial"/>
              <a:sym typeface="Arial"/>
            </a:endParaRPr>
          </a:p>
        </p:txBody>
      </p:sp>
      <p:pic>
        <p:nvPicPr>
          <p:cNvPr id="336" name="Google Shape;336;p34" descr="Ein Bild, das Text, draußen, Person, Straße enthält.&#10;&#10;Automatisch generierte Beschreibung"/>
          <p:cNvPicPr preferRelativeResize="0"/>
          <p:nvPr/>
        </p:nvPicPr>
        <p:blipFill rotWithShape="1">
          <a:blip r:embed="rId4">
            <a:alphaModFix/>
          </a:blip>
          <a:srcRect l="9117" t="27087" r="3592" b="30773"/>
          <a:stretch/>
        </p:blipFill>
        <p:spPr>
          <a:xfrm>
            <a:off x="9312190" y="2539952"/>
            <a:ext cx="2484000" cy="1598968"/>
          </a:xfrm>
          <a:prstGeom prst="rect">
            <a:avLst/>
          </a:prstGeom>
          <a:noFill/>
          <a:ln w="9525" cap="flat" cmpd="sng">
            <a:solidFill>
              <a:schemeClr val="accent2"/>
            </a:solidFill>
            <a:prstDash val="solid"/>
            <a:round/>
            <a:headEnd type="none" w="sm" len="sm"/>
            <a:tailEnd type="none" w="sm" len="sm"/>
          </a:ln>
        </p:spPr>
      </p:pic>
      <p:pic>
        <p:nvPicPr>
          <p:cNvPr id="337" name="Google Shape;337;p34"/>
          <p:cNvPicPr preferRelativeResize="0"/>
          <p:nvPr/>
        </p:nvPicPr>
        <p:blipFill rotWithShape="1">
          <a:blip r:embed="rId5">
            <a:alphaModFix/>
          </a:blip>
          <a:srcRect/>
          <a:stretch/>
        </p:blipFill>
        <p:spPr>
          <a:xfrm>
            <a:off x="9312190" y="4550529"/>
            <a:ext cx="2484000" cy="1604615"/>
          </a:xfrm>
          <a:prstGeom prst="rect">
            <a:avLst/>
          </a:prstGeom>
          <a:noFill/>
          <a:ln w="9525" cap="flat" cmpd="sng">
            <a:solidFill>
              <a:schemeClr val="accent2"/>
            </a:solidFill>
            <a:prstDash val="solid"/>
            <a:round/>
            <a:headEnd type="none" w="sm" len="sm"/>
            <a:tailEnd type="none" w="sm" len="sm"/>
          </a:ln>
        </p:spPr>
      </p:pic>
      <p:sp>
        <p:nvSpPr>
          <p:cNvPr id="338" name="Google Shape;338;p34"/>
          <p:cNvSpPr txBox="1"/>
          <p:nvPr/>
        </p:nvSpPr>
        <p:spPr>
          <a:xfrm>
            <a:off x="8118525" y="3779748"/>
            <a:ext cx="1065352" cy="369332"/>
          </a:xfrm>
          <a:prstGeom prst="rect">
            <a:avLst/>
          </a:prstGeom>
          <a:noFill/>
          <a:ln>
            <a:noFill/>
          </a:ln>
        </p:spPr>
        <p:txBody>
          <a:bodyPr spcFirstLastPara="1" wrap="square" lIns="0" tIns="0" rIns="0" bIns="0" anchor="b" anchorCtr="0">
            <a:spAutoFit/>
          </a:bodyPr>
          <a:lstStyle/>
          <a:p>
            <a:pPr marL="0" marR="0" lvl="0" indent="0" algn="r" rtl="0">
              <a:spcBef>
                <a:spcPts val="0"/>
              </a:spcBef>
              <a:spcAft>
                <a:spcPts val="0"/>
              </a:spcAft>
              <a:buNone/>
            </a:pPr>
            <a:r>
              <a:rPr lang="en-US" sz="1200" b="1" i="0" u="none" strike="noStrike" cap="none">
                <a:solidFill>
                  <a:schemeClr val="accent3"/>
                </a:solidFill>
                <a:latin typeface="Arial"/>
                <a:ea typeface="Arial"/>
                <a:cs typeface="Arial"/>
                <a:sym typeface="Arial"/>
              </a:rPr>
              <a:t>Protester in Toronto</a:t>
            </a:r>
            <a:endParaRPr sz="1200" b="1" i="0" u="none" strike="noStrike" cap="none">
              <a:solidFill>
                <a:schemeClr val="accent3"/>
              </a:solidFill>
              <a:latin typeface="Arial"/>
              <a:ea typeface="Arial"/>
              <a:cs typeface="Arial"/>
              <a:sym typeface="Arial"/>
            </a:endParaRPr>
          </a:p>
        </p:txBody>
      </p:sp>
      <p:sp>
        <p:nvSpPr>
          <p:cNvPr id="339" name="Google Shape;339;p34"/>
          <p:cNvSpPr txBox="1"/>
          <p:nvPr/>
        </p:nvSpPr>
        <p:spPr>
          <a:xfrm>
            <a:off x="7987222" y="5795972"/>
            <a:ext cx="1196655" cy="369332"/>
          </a:xfrm>
          <a:prstGeom prst="rect">
            <a:avLst/>
          </a:prstGeom>
          <a:noFill/>
          <a:ln>
            <a:noFill/>
          </a:ln>
        </p:spPr>
        <p:txBody>
          <a:bodyPr spcFirstLastPara="1" wrap="square" lIns="0" tIns="0" rIns="0" bIns="0" anchor="b" anchorCtr="0">
            <a:spAutoFit/>
          </a:bodyPr>
          <a:lstStyle/>
          <a:p>
            <a:pPr marL="0" marR="0" lvl="0" indent="0" algn="r" rtl="0">
              <a:spcBef>
                <a:spcPts val="0"/>
              </a:spcBef>
              <a:spcAft>
                <a:spcPts val="0"/>
              </a:spcAft>
              <a:buNone/>
            </a:pPr>
            <a:r>
              <a:rPr lang="en-US" sz="1200" b="1" i="0" u="none" strike="noStrike" cap="none">
                <a:solidFill>
                  <a:schemeClr val="accent3"/>
                </a:solidFill>
                <a:latin typeface="Arial"/>
                <a:ea typeface="Arial"/>
                <a:cs typeface="Arial"/>
                <a:sym typeface="Arial"/>
              </a:rPr>
              <a:t>Petition on change.org</a:t>
            </a:r>
            <a:endParaRPr sz="1200" b="1" i="0" u="none" strike="noStrike" cap="none">
              <a:solidFill>
                <a:schemeClr val="accent3"/>
              </a:solidFill>
              <a:latin typeface="Arial"/>
              <a:ea typeface="Arial"/>
              <a:cs typeface="Arial"/>
              <a:sym typeface="Arial"/>
            </a:endParaRPr>
          </a:p>
        </p:txBody>
      </p:sp>
      <p:pic>
        <p:nvPicPr>
          <p:cNvPr id="340" name="Google Shape;340;p34"/>
          <p:cNvPicPr preferRelativeResize="0"/>
          <p:nvPr/>
        </p:nvPicPr>
        <p:blipFill rotWithShape="1">
          <a:blip r:embed="rId6">
            <a:alphaModFix/>
          </a:blip>
          <a:srcRect t="3497" r="6229" b="21502"/>
          <a:stretch/>
        </p:blipFill>
        <p:spPr>
          <a:xfrm>
            <a:off x="5032173" y="2806920"/>
            <a:ext cx="1249026" cy="1332000"/>
          </a:xfrm>
          <a:prstGeom prst="rect">
            <a:avLst/>
          </a:prstGeom>
          <a:noFill/>
          <a:ln>
            <a:noFill/>
          </a:ln>
        </p:spPr>
      </p:pic>
      <p:sp>
        <p:nvSpPr>
          <p:cNvPr id="341" name="Google Shape;341;p34"/>
          <p:cNvSpPr/>
          <p:nvPr/>
        </p:nvSpPr>
        <p:spPr>
          <a:xfrm>
            <a:off x="4965816" y="1844824"/>
            <a:ext cx="2580875"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Science-related populism</a:t>
            </a:r>
            <a:endParaRPr sz="1600">
              <a:solidFill>
                <a:schemeClr val="dk1"/>
              </a:solidFill>
              <a:latin typeface="Arial"/>
              <a:ea typeface="Arial"/>
              <a:cs typeface="Arial"/>
              <a:sym typeface="Arial"/>
            </a:endParaRPr>
          </a:p>
        </p:txBody>
      </p:sp>
      <p:cxnSp>
        <p:nvCxnSpPr>
          <p:cNvPr id="342" name="Google Shape;342;p34"/>
          <p:cNvCxnSpPr/>
          <p:nvPr/>
        </p:nvCxnSpPr>
        <p:spPr>
          <a:xfrm rot="10800000" flipH="1">
            <a:off x="4965816" y="2273570"/>
            <a:ext cx="6840000" cy="18511"/>
          </a:xfrm>
          <a:prstGeom prst="straightConnector1">
            <a:avLst/>
          </a:prstGeom>
          <a:solidFill>
            <a:schemeClr val="accent1"/>
          </a:solidFill>
          <a:ln w="38100" cap="flat" cmpd="sng">
            <a:solidFill>
              <a:srgbClr val="EA9E7B"/>
            </a:solidFill>
            <a:prstDash val="solid"/>
            <a:round/>
            <a:headEnd type="none" w="sm" len="sm"/>
            <a:tailEnd type="none" w="sm" len="sm"/>
          </a:ln>
        </p:spPr>
      </p:cxnSp>
      <p:grpSp>
        <p:nvGrpSpPr>
          <p:cNvPr id="343" name="Google Shape;343;p34"/>
          <p:cNvGrpSpPr/>
          <p:nvPr/>
        </p:nvGrpSpPr>
        <p:grpSpPr>
          <a:xfrm>
            <a:off x="6312024" y="3239308"/>
            <a:ext cx="4209453" cy="2024146"/>
            <a:chOff x="6312024" y="3239308"/>
            <a:chExt cx="4209453" cy="2024146"/>
          </a:xfrm>
        </p:grpSpPr>
        <p:sp>
          <p:nvSpPr>
            <p:cNvPr id="344" name="Google Shape;344;p34"/>
            <p:cNvSpPr/>
            <p:nvPr/>
          </p:nvSpPr>
          <p:spPr>
            <a:xfrm>
              <a:off x="6312024" y="3239308"/>
              <a:ext cx="4209453" cy="2024146"/>
            </a:xfrm>
            <a:prstGeom prst="rect">
              <a:avLst/>
            </a:prstGeom>
            <a:solidFill>
              <a:schemeClr val="lt1">
                <a:alpha val="89803"/>
              </a:scheme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pic>
          <p:nvPicPr>
            <p:cNvPr id="345" name="Google Shape;345;p34" descr="Ein Bild, das Text enthält.&#10;&#10;Automatisch generierte Beschreibung"/>
            <p:cNvPicPr preferRelativeResize="0"/>
            <p:nvPr/>
          </p:nvPicPr>
          <p:blipFill rotWithShape="1">
            <a:blip r:embed="rId7">
              <a:alphaModFix/>
            </a:blip>
            <a:srcRect/>
            <a:stretch/>
          </p:blipFill>
          <p:spPr>
            <a:xfrm>
              <a:off x="6542502" y="3417013"/>
              <a:ext cx="1117420" cy="1620001"/>
            </a:xfrm>
            <a:prstGeom prst="rect">
              <a:avLst/>
            </a:prstGeom>
            <a:noFill/>
            <a:ln w="9525" cap="flat" cmpd="sng">
              <a:solidFill>
                <a:schemeClr val="accent1"/>
              </a:solidFill>
              <a:prstDash val="solid"/>
              <a:round/>
              <a:headEnd type="none" w="sm" len="sm"/>
              <a:tailEnd type="none" w="sm" len="sm"/>
            </a:ln>
          </p:spPr>
        </p:pic>
        <p:sp>
          <p:nvSpPr>
            <p:cNvPr id="346" name="Google Shape;346;p34"/>
            <p:cNvSpPr txBox="1"/>
            <p:nvPr/>
          </p:nvSpPr>
          <p:spPr>
            <a:xfrm>
              <a:off x="7889156" y="3416197"/>
              <a:ext cx="2200273" cy="1620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1">
                  <a:solidFill>
                    <a:schemeClr val="accent1"/>
                  </a:solidFill>
                  <a:latin typeface="Arial"/>
                  <a:ea typeface="Arial"/>
                  <a:cs typeface="Arial"/>
                  <a:sym typeface="Arial"/>
                </a:rPr>
                <a:t>Mede, N. G.</a:t>
              </a:r>
              <a:r>
                <a:rPr lang="en-US" sz="1000">
                  <a:solidFill>
                    <a:schemeClr val="accent1"/>
                  </a:solidFill>
                  <a:latin typeface="Arial"/>
                  <a:ea typeface="Arial"/>
                  <a:cs typeface="Arial"/>
                  <a:sym typeface="Arial"/>
                </a:rPr>
                <a:t>, </a:t>
              </a:r>
              <a:r>
                <a:rPr lang="en-US" sz="1000">
                  <a:solidFill>
                    <a:schemeClr val="dk1"/>
                  </a:solidFill>
                  <a:latin typeface="Arial"/>
                  <a:ea typeface="Arial"/>
                  <a:cs typeface="Arial"/>
                  <a:sym typeface="Arial"/>
                </a:rPr>
                <a:t>&amp; Schäfer, M. S. (2020). Science-related populism: Conceptualizing populist demands toward science. </a:t>
              </a:r>
              <a:r>
                <a:rPr lang="en-US" sz="1000" i="1">
                  <a:solidFill>
                    <a:schemeClr val="dk1"/>
                  </a:solidFill>
                  <a:latin typeface="Arial"/>
                  <a:ea typeface="Arial"/>
                  <a:cs typeface="Arial"/>
                  <a:sym typeface="Arial"/>
                </a:rPr>
                <a:t>Public Understanding of Science</a:t>
              </a:r>
              <a:r>
                <a:rPr lang="en-US" sz="1000">
                  <a:solidFill>
                    <a:schemeClr val="dk1"/>
                  </a:solidFill>
                  <a:latin typeface="Arial"/>
                  <a:ea typeface="Arial"/>
                  <a:cs typeface="Arial"/>
                  <a:sym typeface="Arial"/>
                </a:rPr>
                <a:t>, </a:t>
              </a:r>
              <a:r>
                <a:rPr lang="en-US" sz="1000" i="1">
                  <a:solidFill>
                    <a:schemeClr val="dk1"/>
                  </a:solidFill>
                  <a:latin typeface="Arial"/>
                  <a:ea typeface="Arial"/>
                  <a:cs typeface="Arial"/>
                  <a:sym typeface="Arial"/>
                </a:rPr>
                <a:t>29</a:t>
              </a:r>
              <a:r>
                <a:rPr lang="en-US" sz="1000">
                  <a:solidFill>
                    <a:schemeClr val="dk1"/>
                  </a:solidFill>
                  <a:latin typeface="Arial"/>
                  <a:ea typeface="Arial"/>
                  <a:cs typeface="Arial"/>
                  <a:sym typeface="Arial"/>
                </a:rPr>
                <a:t>(5), 473–491. doi: 10.1177/0963662520924259</a:t>
              </a:r>
              <a:endParaRPr sz="1000">
                <a:solidFill>
                  <a:schemeClr val="dk1"/>
                </a:solidFill>
                <a:latin typeface="Arial"/>
                <a:ea typeface="Arial"/>
                <a:cs typeface="Arial"/>
                <a:sym typeface="Arial"/>
              </a:endParaRPr>
            </a:p>
          </p:txBody>
        </p:sp>
        <p:pic>
          <p:nvPicPr>
            <p:cNvPr id="347" name="Google Shape;347;p34"/>
            <p:cNvPicPr preferRelativeResize="0"/>
            <p:nvPr/>
          </p:nvPicPr>
          <p:blipFill rotWithShape="1">
            <a:blip r:embed="rId8">
              <a:alphaModFix/>
            </a:blip>
            <a:srcRect/>
            <a:stretch/>
          </p:blipFill>
          <p:spPr>
            <a:xfrm>
              <a:off x="6615582" y="4031605"/>
              <a:ext cx="972000" cy="972000"/>
            </a:xfrm>
            <a:prstGeom prst="rect">
              <a:avLst/>
            </a:prstGeom>
            <a:noFill/>
            <a:ln>
              <a:noFill/>
            </a:ln>
          </p:spPr>
        </p:pic>
      </p:grpSp>
      <p:sp>
        <p:nvSpPr>
          <p:cNvPr id="348" name="Google Shape;348;p34"/>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Criticism, skepticism, and distrust of science</a:t>
            </a:r>
            <a:endParaRPr sz="2300">
              <a:solidFill>
                <a:schemeClr val="dk1"/>
              </a:solidFill>
            </a:endParaRPr>
          </a:p>
        </p:txBody>
      </p:sp>
      <p:sp>
        <p:nvSpPr>
          <p:cNvPr id="349" name="Google Shape;349;p34"/>
          <p:cNvSpPr txBox="1"/>
          <p:nvPr/>
        </p:nvSpPr>
        <p:spPr>
          <a:xfrm>
            <a:off x="976655" y="1988219"/>
            <a:ext cx="3607169" cy="403095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2"/>
                </a:solidFill>
                <a:latin typeface="Arial"/>
                <a:ea typeface="Arial"/>
                <a:cs typeface="Arial"/>
                <a:sym typeface="Arial"/>
              </a:rPr>
              <a:t>However:</a:t>
            </a:r>
            <a:br>
              <a:rPr lang="en-US" sz="1700" b="1">
                <a:solidFill>
                  <a:schemeClr val="accent2"/>
                </a:solidFill>
                <a:latin typeface="Arial"/>
                <a:ea typeface="Arial"/>
                <a:cs typeface="Arial"/>
                <a:sym typeface="Arial"/>
              </a:rPr>
            </a:br>
            <a:endParaRPr sz="1700" b="1">
              <a:solidFill>
                <a:schemeClr val="accent2"/>
              </a:solidFill>
              <a:latin typeface="Arial"/>
              <a:ea typeface="Arial"/>
              <a:cs typeface="Arial"/>
              <a:sym typeface="Arial"/>
            </a:endParaRPr>
          </a:p>
          <a:p>
            <a:pPr marL="285750" marR="0" lvl="0" indent="-285750" algn="l" rtl="0">
              <a:spcBef>
                <a:spcPts val="1800"/>
              </a:spcBef>
              <a:spcAft>
                <a:spcPts val="0"/>
              </a:spcAft>
              <a:buClr>
                <a:schemeClr val="accent2"/>
              </a:buClr>
              <a:buSzPts val="1700"/>
              <a:buFont typeface="Arial"/>
              <a:buChar char="•"/>
            </a:pPr>
            <a:r>
              <a:rPr lang="en-US" sz="1700" b="1">
                <a:solidFill>
                  <a:schemeClr val="accent2"/>
                </a:solidFill>
                <a:latin typeface="Arial"/>
                <a:ea typeface="Arial"/>
                <a:cs typeface="Arial"/>
                <a:sym typeface="Arial"/>
              </a:rPr>
              <a:t>Little evidence </a:t>
            </a:r>
            <a:r>
              <a:rPr lang="en-US" sz="1700">
                <a:solidFill>
                  <a:schemeClr val="accent2"/>
                </a:solidFill>
                <a:latin typeface="Arial"/>
                <a:ea typeface="Arial"/>
                <a:cs typeface="Arial"/>
                <a:sym typeface="Arial"/>
              </a:rPr>
              <a:t>that critical attitudes toward science have </a:t>
            </a:r>
            <a:r>
              <a:rPr lang="en-US" sz="1700" i="1">
                <a:solidFill>
                  <a:schemeClr val="accent2"/>
                </a:solidFill>
                <a:latin typeface="Arial"/>
                <a:ea typeface="Arial"/>
                <a:cs typeface="Arial"/>
                <a:sym typeface="Arial"/>
              </a:rPr>
              <a:t>increased</a:t>
            </a:r>
            <a:r>
              <a:rPr lang="en-US" sz="1700">
                <a:solidFill>
                  <a:schemeClr val="accent2"/>
                </a:solidFill>
                <a:latin typeface="Arial"/>
                <a:ea typeface="Arial"/>
                <a:cs typeface="Arial"/>
                <a:sym typeface="Arial"/>
              </a:rPr>
              <a:t> </a:t>
            </a:r>
            <a:r>
              <a:rPr lang="en-US" sz="1200">
                <a:solidFill>
                  <a:schemeClr val="accent2"/>
                </a:solidFill>
                <a:latin typeface="Arial"/>
                <a:ea typeface="Arial"/>
                <a:cs typeface="Arial"/>
                <a:sym typeface="Arial"/>
              </a:rPr>
              <a:t>(Motta, 2018)</a:t>
            </a:r>
            <a:endParaRPr/>
          </a:p>
          <a:p>
            <a:pPr marL="285750" marR="0" lvl="0" indent="-285750" algn="l" rtl="0">
              <a:spcBef>
                <a:spcPts val="1200"/>
              </a:spcBef>
              <a:spcAft>
                <a:spcPts val="0"/>
              </a:spcAft>
              <a:buClr>
                <a:schemeClr val="accent2"/>
              </a:buClr>
              <a:buSzPts val="1700"/>
              <a:buFont typeface="Arial"/>
              <a:buChar char="•"/>
            </a:pPr>
            <a:r>
              <a:rPr lang="en-US" sz="1700" b="1">
                <a:solidFill>
                  <a:schemeClr val="accent2"/>
                </a:solidFill>
                <a:latin typeface="Arial"/>
                <a:ea typeface="Arial"/>
                <a:cs typeface="Arial"/>
                <a:sym typeface="Arial"/>
              </a:rPr>
              <a:t>Critical science attitudes vary </a:t>
            </a:r>
            <a:r>
              <a:rPr lang="en-US" sz="1700">
                <a:solidFill>
                  <a:schemeClr val="accent2"/>
                </a:solidFill>
                <a:latin typeface="Arial"/>
                <a:ea typeface="Arial"/>
                <a:cs typeface="Arial"/>
                <a:sym typeface="Arial"/>
              </a:rPr>
              <a:t>across topics, reference </a:t>
            </a:r>
            <a:br>
              <a:rPr lang="en-US" sz="1700">
                <a:solidFill>
                  <a:schemeClr val="accent2"/>
                </a:solidFill>
                <a:latin typeface="Arial"/>
                <a:ea typeface="Arial"/>
                <a:cs typeface="Arial"/>
                <a:sym typeface="Arial"/>
              </a:rPr>
            </a:br>
            <a:r>
              <a:rPr lang="en-US" sz="1700">
                <a:solidFill>
                  <a:schemeClr val="accent2"/>
                </a:solidFill>
                <a:latin typeface="Arial"/>
                <a:ea typeface="Arial"/>
                <a:cs typeface="Arial"/>
                <a:sym typeface="Arial"/>
              </a:rPr>
              <a:t>objects, and countries </a:t>
            </a:r>
            <a:br>
              <a:rPr lang="en-US" sz="1700">
                <a:solidFill>
                  <a:schemeClr val="accent2"/>
                </a:solidFill>
                <a:latin typeface="Arial"/>
                <a:ea typeface="Arial"/>
                <a:cs typeface="Arial"/>
                <a:sym typeface="Arial"/>
              </a:rPr>
            </a:br>
            <a:r>
              <a:rPr lang="en-US" sz="1200">
                <a:solidFill>
                  <a:schemeClr val="accent2"/>
                </a:solidFill>
                <a:latin typeface="Arial"/>
                <a:ea typeface="Arial"/>
                <a:cs typeface="Arial"/>
                <a:sym typeface="Arial"/>
              </a:rPr>
              <a:t>(Achterberg et al., 2017; Mede, 2022; </a:t>
            </a:r>
            <a:br>
              <a:rPr lang="en-US" sz="1200">
                <a:solidFill>
                  <a:schemeClr val="accent2"/>
                </a:solidFill>
                <a:latin typeface="Arial"/>
                <a:ea typeface="Arial"/>
                <a:cs typeface="Arial"/>
                <a:sym typeface="Arial"/>
              </a:rPr>
            </a:br>
            <a:r>
              <a:rPr lang="en-US" sz="1200">
                <a:solidFill>
                  <a:schemeClr val="accent2"/>
                </a:solidFill>
                <a:latin typeface="Arial"/>
                <a:ea typeface="Arial"/>
                <a:cs typeface="Arial"/>
                <a:sym typeface="Arial"/>
              </a:rPr>
              <a:t>Rutjens et al., 2018)</a:t>
            </a:r>
            <a:endParaRPr/>
          </a:p>
          <a:p>
            <a:pPr marL="285750" marR="0" lvl="0" indent="-285750" algn="l" rtl="0">
              <a:spcBef>
                <a:spcPts val="1200"/>
              </a:spcBef>
              <a:spcAft>
                <a:spcPts val="0"/>
              </a:spcAft>
              <a:buClr>
                <a:srgbClr val="000000"/>
              </a:buClr>
              <a:buSzPts val="1700"/>
              <a:buFont typeface="Arial"/>
              <a:buChar char="•"/>
            </a:pPr>
            <a:r>
              <a:rPr lang="en-US" sz="1700" b="1">
                <a:solidFill>
                  <a:srgbClr val="000000"/>
                </a:solidFill>
                <a:latin typeface="Arial"/>
                <a:ea typeface="Arial"/>
                <a:cs typeface="Arial"/>
                <a:sym typeface="Arial"/>
              </a:rPr>
              <a:t>Science criticism can come in various shapes </a:t>
            </a:r>
            <a:r>
              <a:rPr lang="en-US" sz="1200">
                <a:solidFill>
                  <a:srgbClr val="000000"/>
                </a:solidFill>
                <a:latin typeface="Arial"/>
                <a:ea typeface="Arial"/>
                <a:cs typeface="Arial"/>
                <a:sym typeface="Arial"/>
              </a:rPr>
              <a:t>(Mede &amp; Schäfer, 2020)</a:t>
            </a:r>
            <a:endParaRPr/>
          </a:p>
        </p:txBody>
      </p:sp>
      <p:sp>
        <p:nvSpPr>
          <p:cNvPr id="350" name="Google Shape;350;p34"/>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351" name="Google Shape;351;p34"/>
          <p:cNvPicPr preferRelativeResize="0"/>
          <p:nvPr/>
        </p:nvPicPr>
        <p:blipFill>
          <a:blip r:embed="rId9">
            <a:alphaModFix/>
          </a:blip>
          <a:stretch>
            <a:fillRect/>
          </a:stretch>
        </p:blipFill>
        <p:spPr>
          <a:xfrm>
            <a:off x="5410399" y="248600"/>
            <a:ext cx="2306451" cy="603650"/>
          </a:xfrm>
          <a:prstGeom prst="rect">
            <a:avLst/>
          </a:prstGeom>
          <a:noFill/>
          <a:ln>
            <a:noFill/>
          </a:ln>
        </p:spPr>
      </p:pic>
      <p:sp>
        <p:nvSpPr>
          <p:cNvPr id="25" name="Google Shape;100;p17">
            <a:extLst>
              <a:ext uri="{FF2B5EF4-FFF2-40B4-BE49-F238E27FC236}">
                <a16:creationId xmlns:a16="http://schemas.microsoft.com/office/drawing/2014/main" id="{B7660104-B94B-4C51-A72F-58DF21F7776D}"/>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35"/>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Conceptualizing science-related populism</a:t>
            </a:r>
            <a:endParaRPr/>
          </a:p>
        </p:txBody>
      </p:sp>
      <p:sp>
        <p:nvSpPr>
          <p:cNvPr id="359" name="Google Shape;359;p35"/>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19</a:t>
            </a:fld>
            <a:endParaRPr/>
          </a:p>
        </p:txBody>
      </p:sp>
      <p:sp>
        <p:nvSpPr>
          <p:cNvPr id="360" name="Google Shape;360;p35"/>
          <p:cNvSpPr/>
          <p:nvPr/>
        </p:nvSpPr>
        <p:spPr>
          <a:xfrm>
            <a:off x="983431" y="2444792"/>
            <a:ext cx="3362431" cy="3888000"/>
          </a:xfrm>
          <a:prstGeom prst="rect">
            <a:avLst/>
          </a:prstGeom>
          <a:solidFill>
            <a:schemeClr val="dk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361" name="Google Shape;361;p35"/>
          <p:cNvSpPr/>
          <p:nvPr/>
        </p:nvSpPr>
        <p:spPr>
          <a:xfrm>
            <a:off x="983431" y="1841141"/>
            <a:ext cx="2376264"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Populism</a:t>
            </a:r>
            <a:endParaRPr sz="1600">
              <a:solidFill>
                <a:schemeClr val="dk1"/>
              </a:solidFill>
              <a:latin typeface="Arial"/>
              <a:ea typeface="Arial"/>
              <a:cs typeface="Arial"/>
              <a:sym typeface="Arial"/>
            </a:endParaRPr>
          </a:p>
        </p:txBody>
      </p:sp>
      <p:sp>
        <p:nvSpPr>
          <p:cNvPr id="362" name="Google Shape;362;p35"/>
          <p:cNvSpPr/>
          <p:nvPr/>
        </p:nvSpPr>
        <p:spPr>
          <a:xfrm>
            <a:off x="1961529" y="5589304"/>
            <a:ext cx="1478255"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363" name="Google Shape;363;p35"/>
          <p:cNvSpPr/>
          <p:nvPr/>
        </p:nvSpPr>
        <p:spPr>
          <a:xfrm>
            <a:off x="1962937" y="2708984"/>
            <a:ext cx="1476847"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elite</a:t>
            </a:r>
            <a:endParaRPr/>
          </a:p>
        </p:txBody>
      </p:sp>
      <p:sp>
        <p:nvSpPr>
          <p:cNvPr id="364" name="Google Shape;364;p35"/>
          <p:cNvSpPr/>
          <p:nvPr/>
        </p:nvSpPr>
        <p:spPr>
          <a:xfrm>
            <a:off x="1978426" y="4115910"/>
            <a:ext cx="1444462"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365" name="Google Shape;365;p35"/>
          <p:cNvSpPr txBox="1"/>
          <p:nvPr/>
        </p:nvSpPr>
        <p:spPr>
          <a:xfrm>
            <a:off x="2833967" y="3407835"/>
            <a:ext cx="1158084"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366" name="Google Shape;366;p35"/>
          <p:cNvSpPr txBox="1"/>
          <p:nvPr/>
        </p:nvSpPr>
        <p:spPr>
          <a:xfrm>
            <a:off x="2833966" y="5064139"/>
            <a:ext cx="122464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367" name="Google Shape;367;p35"/>
          <p:cNvCxnSpPr>
            <a:stCxn id="362" idx="0"/>
            <a:endCxn id="364" idx="2"/>
          </p:cNvCxnSpPr>
          <p:nvPr/>
        </p:nvCxnSpPr>
        <p:spPr>
          <a:xfrm rot="-5400000">
            <a:off x="2235057" y="5123104"/>
            <a:ext cx="931800" cy="600"/>
          </a:xfrm>
          <a:prstGeom prst="curvedConnector3">
            <a:avLst>
              <a:gd name="adj1" fmla="val 49316"/>
            </a:avLst>
          </a:prstGeom>
          <a:solidFill>
            <a:schemeClr val="accent1"/>
          </a:solidFill>
          <a:ln w="57150" cap="flat" cmpd="sng">
            <a:solidFill>
              <a:schemeClr val="dk1"/>
            </a:solidFill>
            <a:prstDash val="solid"/>
            <a:round/>
            <a:headEnd type="none" w="sm" len="sm"/>
            <a:tailEnd type="triangle" w="med" len="med"/>
          </a:ln>
        </p:spPr>
      </p:cxnSp>
      <p:cxnSp>
        <p:nvCxnSpPr>
          <p:cNvPr id="368" name="Google Shape;368;p35"/>
          <p:cNvCxnSpPr>
            <a:stCxn id="363" idx="2"/>
            <a:endCxn id="364" idx="0"/>
          </p:cNvCxnSpPr>
          <p:nvPr/>
        </p:nvCxnSpPr>
        <p:spPr>
          <a:xfrm rot="5400000">
            <a:off x="2285561" y="3700184"/>
            <a:ext cx="831000" cy="600"/>
          </a:xfrm>
          <a:prstGeom prst="curvedConnector3">
            <a:avLst>
              <a:gd name="adj1" fmla="val 49996"/>
            </a:avLst>
          </a:prstGeom>
          <a:solidFill>
            <a:schemeClr val="accent1"/>
          </a:solidFill>
          <a:ln w="57150" cap="flat" cmpd="sng">
            <a:solidFill>
              <a:schemeClr val="dk1"/>
            </a:solidFill>
            <a:prstDash val="solid"/>
            <a:round/>
            <a:headEnd type="none" w="sm" len="sm"/>
            <a:tailEnd type="triangle" w="med" len="med"/>
          </a:ln>
        </p:spPr>
      </p:cxnSp>
      <p:sp>
        <p:nvSpPr>
          <p:cNvPr id="369" name="Google Shape;369;p35"/>
          <p:cNvSpPr/>
          <p:nvPr/>
        </p:nvSpPr>
        <p:spPr>
          <a:xfrm rot="-407669">
            <a:off x="1774410" y="3798347"/>
            <a:ext cx="695940"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political</a:t>
            </a:r>
            <a:endParaRPr/>
          </a:p>
        </p:txBody>
      </p:sp>
      <p:sp>
        <p:nvSpPr>
          <p:cNvPr id="370" name="Google Shape;370;p35"/>
          <p:cNvSpPr/>
          <p:nvPr/>
        </p:nvSpPr>
        <p:spPr>
          <a:xfrm>
            <a:off x="1001480" y="5938800"/>
            <a:ext cx="947017"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(Taggart, 2000)</a:t>
            </a:r>
            <a:endParaRPr/>
          </a:p>
        </p:txBody>
      </p:sp>
      <p:cxnSp>
        <p:nvCxnSpPr>
          <p:cNvPr id="371" name="Google Shape;371;p35"/>
          <p:cNvCxnSpPr/>
          <p:nvPr/>
        </p:nvCxnSpPr>
        <p:spPr>
          <a:xfrm>
            <a:off x="4655840" y="242132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372" name="Google Shape;372;p35"/>
          <p:cNvSpPr/>
          <p:nvPr/>
        </p:nvSpPr>
        <p:spPr>
          <a:xfrm>
            <a:off x="4965816" y="1844824"/>
            <a:ext cx="2580875"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Science-related populism</a:t>
            </a:r>
            <a:endParaRPr sz="1600">
              <a:solidFill>
                <a:schemeClr val="dk1"/>
              </a:solidFill>
              <a:latin typeface="Arial"/>
              <a:ea typeface="Arial"/>
              <a:cs typeface="Arial"/>
              <a:sym typeface="Arial"/>
            </a:endParaRPr>
          </a:p>
        </p:txBody>
      </p:sp>
      <p:cxnSp>
        <p:nvCxnSpPr>
          <p:cNvPr id="373" name="Google Shape;373;p35"/>
          <p:cNvCxnSpPr/>
          <p:nvPr/>
        </p:nvCxnSpPr>
        <p:spPr>
          <a:xfrm rot="10800000" flipH="1">
            <a:off x="4965816" y="2273570"/>
            <a:ext cx="6840000" cy="18511"/>
          </a:xfrm>
          <a:prstGeom prst="straightConnector1">
            <a:avLst/>
          </a:prstGeom>
          <a:solidFill>
            <a:schemeClr val="accent1"/>
          </a:solidFill>
          <a:ln w="38100" cap="flat" cmpd="sng">
            <a:solidFill>
              <a:srgbClr val="EA9E7B"/>
            </a:solidFill>
            <a:prstDash val="solid"/>
            <a:round/>
            <a:headEnd type="none" w="sm" len="sm"/>
            <a:tailEnd type="none" w="sm" len="sm"/>
          </a:ln>
        </p:spPr>
      </p:cxnSp>
      <p:cxnSp>
        <p:nvCxnSpPr>
          <p:cNvPr id="374" name="Google Shape;374;p35"/>
          <p:cNvCxnSpPr/>
          <p:nvPr/>
        </p:nvCxnSpPr>
        <p:spPr>
          <a:xfrm>
            <a:off x="983431" y="2288398"/>
            <a:ext cx="3362431" cy="0"/>
          </a:xfrm>
          <a:prstGeom prst="straightConnector1">
            <a:avLst/>
          </a:prstGeom>
          <a:solidFill>
            <a:schemeClr val="accent1"/>
          </a:solidFill>
          <a:ln w="38100" cap="flat" cmpd="sng">
            <a:solidFill>
              <a:schemeClr val="dk2"/>
            </a:solidFill>
            <a:prstDash val="solid"/>
            <a:round/>
            <a:headEnd type="none" w="sm" len="sm"/>
            <a:tailEnd type="none" w="sm" len="sm"/>
          </a:ln>
        </p:spPr>
      </p:cxnSp>
      <p:pic>
        <p:nvPicPr>
          <p:cNvPr id="375" name="Google Shape;375;p35"/>
          <p:cNvPicPr preferRelativeResize="0"/>
          <p:nvPr/>
        </p:nvPicPr>
        <p:blipFill rotWithShape="1">
          <a:blip r:embed="rId3">
            <a:alphaModFix/>
          </a:blip>
          <a:srcRect l="23675" r="16666"/>
          <a:stretch/>
        </p:blipFill>
        <p:spPr>
          <a:xfrm flipH="1">
            <a:off x="5034166" y="4787144"/>
            <a:ext cx="1224186" cy="1368000"/>
          </a:xfrm>
          <a:prstGeom prst="rect">
            <a:avLst/>
          </a:prstGeom>
          <a:noFill/>
          <a:ln>
            <a:noFill/>
          </a:ln>
        </p:spPr>
      </p:pic>
      <p:sp>
        <p:nvSpPr>
          <p:cNvPr id="376" name="Google Shape;376;p35"/>
          <p:cNvSpPr txBox="1"/>
          <p:nvPr/>
        </p:nvSpPr>
        <p:spPr>
          <a:xfrm>
            <a:off x="6401135" y="2896510"/>
            <a:ext cx="1768135" cy="86177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i="1">
                <a:solidFill>
                  <a:schemeClr val="dk1"/>
                </a:solidFill>
                <a:latin typeface="Arial"/>
                <a:ea typeface="Arial"/>
                <a:cs typeface="Arial"/>
                <a:sym typeface="Arial"/>
              </a:rPr>
              <a:t>“I think the people of this country have had enough of experts.”</a:t>
            </a:r>
            <a:endParaRPr/>
          </a:p>
        </p:txBody>
      </p:sp>
      <p:sp>
        <p:nvSpPr>
          <p:cNvPr id="377" name="Google Shape;377;p35"/>
          <p:cNvSpPr txBox="1"/>
          <p:nvPr/>
        </p:nvSpPr>
        <p:spPr>
          <a:xfrm>
            <a:off x="6401135" y="3964414"/>
            <a:ext cx="1295768" cy="184666"/>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200" b="1" i="0" u="none" strike="noStrike" cap="none">
                <a:solidFill>
                  <a:schemeClr val="accent3"/>
                </a:solidFill>
                <a:latin typeface="Arial"/>
                <a:ea typeface="Arial"/>
                <a:cs typeface="Arial"/>
                <a:sym typeface="Arial"/>
              </a:rPr>
              <a:t>Michael Gove</a:t>
            </a:r>
            <a:endParaRPr sz="1200" b="1" i="0" u="none" strike="noStrike" cap="none">
              <a:solidFill>
                <a:schemeClr val="accent3"/>
              </a:solidFill>
              <a:latin typeface="Arial"/>
              <a:ea typeface="Arial"/>
              <a:cs typeface="Arial"/>
              <a:sym typeface="Arial"/>
            </a:endParaRPr>
          </a:p>
        </p:txBody>
      </p:sp>
      <p:sp>
        <p:nvSpPr>
          <p:cNvPr id="378" name="Google Shape;378;p35"/>
          <p:cNvSpPr txBox="1"/>
          <p:nvPr/>
        </p:nvSpPr>
        <p:spPr>
          <a:xfrm>
            <a:off x="6401135" y="5003563"/>
            <a:ext cx="1553048" cy="64633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1" i="1">
                <a:solidFill>
                  <a:schemeClr val="dk1"/>
                </a:solidFill>
                <a:latin typeface="Arial"/>
                <a:ea typeface="Arial"/>
                <a:cs typeface="Arial"/>
                <a:sym typeface="Arial"/>
              </a:rPr>
              <a:t>“I have a natural instinct for science.”</a:t>
            </a:r>
            <a:endParaRPr/>
          </a:p>
        </p:txBody>
      </p:sp>
      <p:sp>
        <p:nvSpPr>
          <p:cNvPr id="379" name="Google Shape;379;p35"/>
          <p:cNvSpPr txBox="1"/>
          <p:nvPr/>
        </p:nvSpPr>
        <p:spPr>
          <a:xfrm>
            <a:off x="6401135" y="5980638"/>
            <a:ext cx="1295768" cy="184666"/>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200" b="1" i="0" u="none" strike="noStrike" cap="none">
                <a:solidFill>
                  <a:schemeClr val="accent3"/>
                </a:solidFill>
                <a:latin typeface="Arial"/>
                <a:ea typeface="Arial"/>
                <a:cs typeface="Arial"/>
                <a:sym typeface="Arial"/>
              </a:rPr>
              <a:t>Donald Trump</a:t>
            </a:r>
            <a:endParaRPr sz="1200" b="1">
              <a:solidFill>
                <a:schemeClr val="accent3"/>
              </a:solidFill>
              <a:latin typeface="Arial"/>
              <a:ea typeface="Arial"/>
              <a:cs typeface="Arial"/>
              <a:sym typeface="Arial"/>
            </a:endParaRPr>
          </a:p>
        </p:txBody>
      </p:sp>
      <p:pic>
        <p:nvPicPr>
          <p:cNvPr id="380" name="Google Shape;380;p35" descr="Ein Bild, das Text, draußen, Person, Straße enthält.&#10;&#10;Automatisch generierte Beschreibung"/>
          <p:cNvPicPr preferRelativeResize="0"/>
          <p:nvPr/>
        </p:nvPicPr>
        <p:blipFill rotWithShape="1">
          <a:blip r:embed="rId4">
            <a:alphaModFix/>
          </a:blip>
          <a:srcRect l="9117" t="27087" r="3592" b="30773"/>
          <a:stretch/>
        </p:blipFill>
        <p:spPr>
          <a:xfrm>
            <a:off x="9312190" y="2539952"/>
            <a:ext cx="2484000" cy="1598968"/>
          </a:xfrm>
          <a:prstGeom prst="rect">
            <a:avLst/>
          </a:prstGeom>
          <a:noFill/>
          <a:ln w="9525" cap="flat" cmpd="sng">
            <a:solidFill>
              <a:schemeClr val="accent2"/>
            </a:solidFill>
            <a:prstDash val="solid"/>
            <a:round/>
            <a:headEnd type="none" w="sm" len="sm"/>
            <a:tailEnd type="none" w="sm" len="sm"/>
          </a:ln>
        </p:spPr>
      </p:pic>
      <p:pic>
        <p:nvPicPr>
          <p:cNvPr id="381" name="Google Shape;381;p35"/>
          <p:cNvPicPr preferRelativeResize="0"/>
          <p:nvPr/>
        </p:nvPicPr>
        <p:blipFill rotWithShape="1">
          <a:blip r:embed="rId5">
            <a:alphaModFix/>
          </a:blip>
          <a:srcRect/>
          <a:stretch/>
        </p:blipFill>
        <p:spPr>
          <a:xfrm>
            <a:off x="9312190" y="4550529"/>
            <a:ext cx="2484000" cy="1604615"/>
          </a:xfrm>
          <a:prstGeom prst="rect">
            <a:avLst/>
          </a:prstGeom>
          <a:noFill/>
          <a:ln w="9525" cap="flat" cmpd="sng">
            <a:solidFill>
              <a:schemeClr val="accent2"/>
            </a:solidFill>
            <a:prstDash val="solid"/>
            <a:round/>
            <a:headEnd type="none" w="sm" len="sm"/>
            <a:tailEnd type="none" w="sm" len="sm"/>
          </a:ln>
        </p:spPr>
      </p:pic>
      <p:sp>
        <p:nvSpPr>
          <p:cNvPr id="382" name="Google Shape;382;p35"/>
          <p:cNvSpPr txBox="1"/>
          <p:nvPr/>
        </p:nvSpPr>
        <p:spPr>
          <a:xfrm>
            <a:off x="8118525" y="3779748"/>
            <a:ext cx="1065352" cy="369332"/>
          </a:xfrm>
          <a:prstGeom prst="rect">
            <a:avLst/>
          </a:prstGeom>
          <a:noFill/>
          <a:ln>
            <a:noFill/>
          </a:ln>
        </p:spPr>
        <p:txBody>
          <a:bodyPr spcFirstLastPara="1" wrap="square" lIns="0" tIns="0" rIns="0" bIns="0" anchor="b" anchorCtr="0">
            <a:spAutoFit/>
          </a:bodyPr>
          <a:lstStyle/>
          <a:p>
            <a:pPr marL="0" marR="0" lvl="0" indent="0" algn="r" rtl="0">
              <a:spcBef>
                <a:spcPts val="0"/>
              </a:spcBef>
              <a:spcAft>
                <a:spcPts val="0"/>
              </a:spcAft>
              <a:buNone/>
            </a:pPr>
            <a:r>
              <a:rPr lang="en-US" sz="1200" b="1" i="0" u="none" strike="noStrike" cap="none">
                <a:solidFill>
                  <a:schemeClr val="accent3"/>
                </a:solidFill>
                <a:latin typeface="Arial"/>
                <a:ea typeface="Arial"/>
                <a:cs typeface="Arial"/>
                <a:sym typeface="Arial"/>
              </a:rPr>
              <a:t>Protester in Toronto</a:t>
            </a:r>
            <a:endParaRPr sz="1200" b="1" i="0" u="none" strike="noStrike" cap="none">
              <a:solidFill>
                <a:schemeClr val="accent3"/>
              </a:solidFill>
              <a:latin typeface="Arial"/>
              <a:ea typeface="Arial"/>
              <a:cs typeface="Arial"/>
              <a:sym typeface="Arial"/>
            </a:endParaRPr>
          </a:p>
        </p:txBody>
      </p:sp>
      <p:sp>
        <p:nvSpPr>
          <p:cNvPr id="383" name="Google Shape;383;p35"/>
          <p:cNvSpPr txBox="1"/>
          <p:nvPr/>
        </p:nvSpPr>
        <p:spPr>
          <a:xfrm>
            <a:off x="7987222" y="5795972"/>
            <a:ext cx="1196655" cy="369332"/>
          </a:xfrm>
          <a:prstGeom prst="rect">
            <a:avLst/>
          </a:prstGeom>
          <a:noFill/>
          <a:ln>
            <a:noFill/>
          </a:ln>
        </p:spPr>
        <p:txBody>
          <a:bodyPr spcFirstLastPara="1" wrap="square" lIns="0" tIns="0" rIns="0" bIns="0" anchor="b" anchorCtr="0">
            <a:spAutoFit/>
          </a:bodyPr>
          <a:lstStyle/>
          <a:p>
            <a:pPr marL="0" marR="0" lvl="0" indent="0" algn="r" rtl="0">
              <a:spcBef>
                <a:spcPts val="0"/>
              </a:spcBef>
              <a:spcAft>
                <a:spcPts val="0"/>
              </a:spcAft>
              <a:buNone/>
            </a:pPr>
            <a:r>
              <a:rPr lang="en-US" sz="1200" b="1" i="0" u="none" strike="noStrike" cap="none">
                <a:solidFill>
                  <a:schemeClr val="accent3"/>
                </a:solidFill>
                <a:latin typeface="Arial"/>
                <a:ea typeface="Arial"/>
                <a:cs typeface="Arial"/>
                <a:sym typeface="Arial"/>
              </a:rPr>
              <a:t>Petition on change.org</a:t>
            </a:r>
            <a:endParaRPr sz="1200" b="1" i="0" u="none" strike="noStrike" cap="none">
              <a:solidFill>
                <a:schemeClr val="accent3"/>
              </a:solidFill>
              <a:latin typeface="Arial"/>
              <a:ea typeface="Arial"/>
              <a:cs typeface="Arial"/>
              <a:sym typeface="Arial"/>
            </a:endParaRPr>
          </a:p>
        </p:txBody>
      </p:sp>
      <p:pic>
        <p:nvPicPr>
          <p:cNvPr id="384" name="Google Shape;384;p35"/>
          <p:cNvPicPr preferRelativeResize="0"/>
          <p:nvPr/>
        </p:nvPicPr>
        <p:blipFill rotWithShape="1">
          <a:blip r:embed="rId6">
            <a:alphaModFix/>
          </a:blip>
          <a:srcRect t="3497" r="6229" b="21502"/>
          <a:stretch/>
        </p:blipFill>
        <p:spPr>
          <a:xfrm>
            <a:off x="5032173" y="2806920"/>
            <a:ext cx="1249026" cy="1332000"/>
          </a:xfrm>
          <a:prstGeom prst="rect">
            <a:avLst/>
          </a:prstGeom>
          <a:noFill/>
          <a:ln>
            <a:noFill/>
          </a:ln>
        </p:spPr>
      </p:pic>
      <p:sp>
        <p:nvSpPr>
          <p:cNvPr id="385" name="Google Shape;385;p35"/>
          <p:cNvSpPr txBox="1"/>
          <p:nvPr/>
        </p:nvSpPr>
        <p:spPr>
          <a:xfrm>
            <a:off x="4965816" y="2424886"/>
            <a:ext cx="6962830" cy="3956442"/>
          </a:xfrm>
          <a:prstGeom prst="rect">
            <a:avLst/>
          </a:prstGeom>
          <a:solidFill>
            <a:schemeClr val="lt1">
              <a:alpha val="89803"/>
            </a:schemeClr>
          </a:solidFill>
          <a:ln>
            <a:noFill/>
          </a:ln>
        </p:spPr>
        <p:txBody>
          <a:bodyPr spcFirstLastPara="1" wrap="square" lIns="612000" tIns="45700" rIns="91425" bIns="45700" anchor="ctr" anchorCtr="0">
            <a:noAutofit/>
          </a:bodyPr>
          <a:lstStyle/>
          <a:p>
            <a:pPr marL="0" marR="0" lvl="0" indent="0" algn="l" rtl="0">
              <a:lnSpc>
                <a:spcPct val="100000"/>
              </a:lnSpc>
              <a:spcBef>
                <a:spcPts val="0"/>
              </a:spcBef>
              <a:spcAft>
                <a:spcPts val="0"/>
              </a:spcAft>
              <a:buClr>
                <a:schemeClr val="dk1"/>
              </a:buClr>
              <a:buSzPts val="1700"/>
              <a:buFont typeface="Arial"/>
              <a:buNone/>
            </a:pPr>
            <a:endParaRPr sz="1700">
              <a:solidFill>
                <a:srgbClr val="000000"/>
              </a:solidFill>
              <a:latin typeface="Arial"/>
              <a:ea typeface="Arial"/>
              <a:cs typeface="Arial"/>
              <a:sym typeface="Arial"/>
            </a:endParaRPr>
          </a:p>
        </p:txBody>
      </p:sp>
      <p:sp>
        <p:nvSpPr>
          <p:cNvPr id="386" name="Google Shape;386;p35"/>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387" name="Google Shape;387;p35"/>
          <p:cNvPicPr preferRelativeResize="0"/>
          <p:nvPr/>
        </p:nvPicPr>
        <p:blipFill>
          <a:blip r:embed="rId7">
            <a:alphaModFix/>
          </a:blip>
          <a:stretch>
            <a:fillRect/>
          </a:stretch>
        </p:blipFill>
        <p:spPr>
          <a:xfrm>
            <a:off x="5410399" y="248600"/>
            <a:ext cx="2306451" cy="603650"/>
          </a:xfrm>
          <a:prstGeom prst="rect">
            <a:avLst/>
          </a:prstGeom>
          <a:noFill/>
          <a:ln>
            <a:noFill/>
          </a:ln>
        </p:spPr>
      </p:pic>
      <p:sp>
        <p:nvSpPr>
          <p:cNvPr id="33" name="Google Shape;100;p17">
            <a:extLst>
              <a:ext uri="{FF2B5EF4-FFF2-40B4-BE49-F238E27FC236}">
                <a16:creationId xmlns:a16="http://schemas.microsoft.com/office/drawing/2014/main" id="{9CA07EE3-9337-4C24-BC86-944BF5DD739F}"/>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6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8"/>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r>
              <a:rPr lang="en-US"/>
              <a:t>Page </a:t>
            </a:r>
            <a:fld id="{00000000-1234-1234-1234-123412341234}" type="slidenum">
              <a:rPr lang="en-US"/>
              <a:t>2</a:t>
            </a:fld>
            <a:endParaRPr/>
          </a:p>
        </p:txBody>
      </p:sp>
      <p:pic>
        <p:nvPicPr>
          <p:cNvPr id="112" name="Google Shape;112;p18"/>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14" name="Google Shape;114;p18"/>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115" name="Google Shape;115;p18"/>
          <p:cNvPicPr preferRelativeResize="0"/>
          <p:nvPr/>
        </p:nvPicPr>
        <p:blipFill rotWithShape="1">
          <a:blip r:embed="rId4">
            <a:alphaModFix/>
          </a:blip>
          <a:srcRect l="6123" r="12230"/>
          <a:stretch/>
        </p:blipFill>
        <p:spPr>
          <a:xfrm>
            <a:off x="3261950" y="1768750"/>
            <a:ext cx="2377050" cy="1950325"/>
          </a:xfrm>
          <a:prstGeom prst="rect">
            <a:avLst/>
          </a:prstGeom>
          <a:noFill/>
          <a:ln>
            <a:noFill/>
          </a:ln>
        </p:spPr>
      </p:pic>
      <p:sp>
        <p:nvSpPr>
          <p:cNvPr id="116" name="Google Shape;116;p18"/>
          <p:cNvSpPr txBox="1"/>
          <p:nvPr/>
        </p:nvSpPr>
        <p:spPr>
          <a:xfrm>
            <a:off x="637700" y="3803975"/>
            <a:ext cx="5001300" cy="969600"/>
          </a:xfrm>
          <a:prstGeom prst="rect">
            <a:avLst/>
          </a:prstGeom>
          <a:noFill/>
          <a:ln>
            <a:noFill/>
          </a:ln>
        </p:spPr>
        <p:txBody>
          <a:bodyPr spcFirstLastPara="1" wrap="square" lIns="91425" tIns="91425" rIns="91425" bIns="91425" anchor="t" anchorCtr="0">
            <a:spAutoFit/>
          </a:bodyPr>
          <a:lstStyle/>
          <a:p>
            <a:pPr marL="457200" lvl="0" indent="0" algn="r" rtl="0">
              <a:spcBef>
                <a:spcPts val="0"/>
              </a:spcBef>
              <a:spcAft>
                <a:spcPts val="0"/>
              </a:spcAft>
              <a:buClr>
                <a:schemeClr val="dk1"/>
              </a:buClr>
              <a:buSzPts val="1100"/>
              <a:buFont typeface="Arial"/>
              <a:buNone/>
            </a:pPr>
            <a:r>
              <a:rPr lang="en-US" sz="1700">
                <a:solidFill>
                  <a:schemeClr val="dk1"/>
                </a:solidFill>
              </a:rPr>
              <a:t>Science communication</a:t>
            </a:r>
            <a:endParaRPr sz="1700"/>
          </a:p>
          <a:p>
            <a:pPr marL="457200" lvl="0" indent="0" algn="r" rtl="0">
              <a:spcBef>
                <a:spcPts val="0"/>
              </a:spcBef>
              <a:spcAft>
                <a:spcPts val="0"/>
              </a:spcAft>
              <a:buNone/>
            </a:pPr>
            <a:r>
              <a:rPr lang="en-US" sz="1700"/>
              <a:t>Psychology of trust in science</a:t>
            </a:r>
            <a:endParaRPr sz="1700"/>
          </a:p>
          <a:p>
            <a:pPr marL="457200" lvl="0" indent="0" algn="r" rtl="0">
              <a:spcBef>
                <a:spcPts val="0"/>
              </a:spcBef>
              <a:spcAft>
                <a:spcPts val="0"/>
              </a:spcAft>
              <a:buNone/>
            </a:pPr>
            <a:r>
              <a:rPr lang="en-US" sz="1700"/>
              <a:t>Science in society and policy-making</a:t>
            </a:r>
            <a:endParaRPr sz="1700"/>
          </a:p>
        </p:txBody>
      </p:sp>
      <p:sp>
        <p:nvSpPr>
          <p:cNvPr id="117" name="Google Shape;117;p18"/>
          <p:cNvSpPr txBox="1"/>
          <p:nvPr/>
        </p:nvSpPr>
        <p:spPr>
          <a:xfrm>
            <a:off x="6324600" y="3803975"/>
            <a:ext cx="51906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700">
                <a:solidFill>
                  <a:schemeClr val="dk1"/>
                </a:solidFill>
              </a:rPr>
              <a:t>Science communication</a:t>
            </a:r>
            <a:endParaRPr sz="1700"/>
          </a:p>
          <a:p>
            <a:pPr marL="0" lvl="0" indent="0" algn="l" rtl="0">
              <a:spcBef>
                <a:spcPts val="0"/>
              </a:spcBef>
              <a:spcAft>
                <a:spcPts val="0"/>
              </a:spcAft>
              <a:buNone/>
            </a:pPr>
            <a:r>
              <a:rPr lang="en-US" sz="1700"/>
              <a:t>Science-related populism</a:t>
            </a:r>
            <a:endParaRPr sz="1700"/>
          </a:p>
          <a:p>
            <a:pPr marL="0" lvl="0" indent="0" algn="l" rtl="0">
              <a:spcBef>
                <a:spcPts val="0"/>
              </a:spcBef>
              <a:spcAft>
                <a:spcPts val="0"/>
              </a:spcAft>
              <a:buNone/>
            </a:pPr>
            <a:r>
              <a:rPr lang="en-US" sz="1700"/>
              <a:t>Public perceptions of science</a:t>
            </a:r>
            <a:endParaRPr sz="1700"/>
          </a:p>
        </p:txBody>
      </p:sp>
      <p:pic>
        <p:nvPicPr>
          <p:cNvPr id="118" name="Google Shape;118;p18"/>
          <p:cNvPicPr preferRelativeResize="0"/>
          <p:nvPr/>
        </p:nvPicPr>
        <p:blipFill rotWithShape="1">
          <a:blip r:embed="rId5">
            <a:alphaModFix/>
          </a:blip>
          <a:srcRect l="29353"/>
          <a:stretch/>
        </p:blipFill>
        <p:spPr>
          <a:xfrm>
            <a:off x="6324600" y="1768750"/>
            <a:ext cx="2067261" cy="1950326"/>
          </a:xfrm>
          <a:prstGeom prst="rect">
            <a:avLst/>
          </a:prstGeom>
          <a:noFill/>
          <a:ln>
            <a:noFill/>
          </a:ln>
        </p:spPr>
      </p:pic>
      <p:sp>
        <p:nvSpPr>
          <p:cNvPr id="12" name="Google Shape;100;p17">
            <a:extLst>
              <a:ext uri="{FF2B5EF4-FFF2-40B4-BE49-F238E27FC236}">
                <a16:creationId xmlns:a16="http://schemas.microsoft.com/office/drawing/2014/main" id="{CC31FFDF-54BE-4F49-B8D7-BDB2CB9B3683}"/>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6"/>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Conceptualizing science-related populism</a:t>
            </a:r>
            <a:endParaRPr/>
          </a:p>
        </p:txBody>
      </p:sp>
      <p:sp>
        <p:nvSpPr>
          <p:cNvPr id="395" name="Google Shape;395;p36"/>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20</a:t>
            </a:fld>
            <a:endParaRPr/>
          </a:p>
        </p:txBody>
      </p:sp>
      <p:sp>
        <p:nvSpPr>
          <p:cNvPr id="396" name="Google Shape;396;p36"/>
          <p:cNvSpPr/>
          <p:nvPr/>
        </p:nvSpPr>
        <p:spPr>
          <a:xfrm>
            <a:off x="983431" y="2444792"/>
            <a:ext cx="3362431" cy="3888000"/>
          </a:xfrm>
          <a:prstGeom prst="rect">
            <a:avLst/>
          </a:prstGeom>
          <a:solidFill>
            <a:schemeClr val="dk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397" name="Google Shape;397;p36"/>
          <p:cNvSpPr/>
          <p:nvPr/>
        </p:nvSpPr>
        <p:spPr>
          <a:xfrm>
            <a:off x="983431" y="1841141"/>
            <a:ext cx="2376264"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Populism</a:t>
            </a:r>
            <a:endParaRPr sz="1600">
              <a:solidFill>
                <a:schemeClr val="dk1"/>
              </a:solidFill>
              <a:latin typeface="Arial"/>
              <a:ea typeface="Arial"/>
              <a:cs typeface="Arial"/>
              <a:sym typeface="Arial"/>
            </a:endParaRPr>
          </a:p>
        </p:txBody>
      </p:sp>
      <p:sp>
        <p:nvSpPr>
          <p:cNvPr id="398" name="Google Shape;398;p36"/>
          <p:cNvSpPr/>
          <p:nvPr/>
        </p:nvSpPr>
        <p:spPr>
          <a:xfrm>
            <a:off x="1961529" y="5589304"/>
            <a:ext cx="1478255"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399" name="Google Shape;399;p36"/>
          <p:cNvSpPr/>
          <p:nvPr/>
        </p:nvSpPr>
        <p:spPr>
          <a:xfrm>
            <a:off x="1962937" y="2708984"/>
            <a:ext cx="1476847"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elite</a:t>
            </a:r>
            <a:endParaRPr/>
          </a:p>
        </p:txBody>
      </p:sp>
      <p:sp>
        <p:nvSpPr>
          <p:cNvPr id="400" name="Google Shape;400;p36"/>
          <p:cNvSpPr/>
          <p:nvPr/>
        </p:nvSpPr>
        <p:spPr>
          <a:xfrm>
            <a:off x="1978426" y="4115910"/>
            <a:ext cx="1444462"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401" name="Google Shape;401;p36"/>
          <p:cNvSpPr txBox="1"/>
          <p:nvPr/>
        </p:nvSpPr>
        <p:spPr>
          <a:xfrm>
            <a:off x="2833967" y="3407835"/>
            <a:ext cx="1158084"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402" name="Google Shape;402;p36"/>
          <p:cNvSpPr txBox="1"/>
          <p:nvPr/>
        </p:nvSpPr>
        <p:spPr>
          <a:xfrm>
            <a:off x="2833966" y="5064139"/>
            <a:ext cx="122464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403" name="Google Shape;403;p36"/>
          <p:cNvCxnSpPr>
            <a:stCxn id="398" idx="0"/>
            <a:endCxn id="400" idx="2"/>
          </p:cNvCxnSpPr>
          <p:nvPr/>
        </p:nvCxnSpPr>
        <p:spPr>
          <a:xfrm rot="-5400000">
            <a:off x="2235057" y="5123104"/>
            <a:ext cx="931800" cy="600"/>
          </a:xfrm>
          <a:prstGeom prst="curvedConnector3">
            <a:avLst>
              <a:gd name="adj1" fmla="val 49316"/>
            </a:avLst>
          </a:prstGeom>
          <a:solidFill>
            <a:schemeClr val="accent1"/>
          </a:solidFill>
          <a:ln w="57150" cap="flat" cmpd="sng">
            <a:solidFill>
              <a:schemeClr val="dk1"/>
            </a:solidFill>
            <a:prstDash val="solid"/>
            <a:round/>
            <a:headEnd type="none" w="sm" len="sm"/>
            <a:tailEnd type="triangle" w="med" len="med"/>
          </a:ln>
        </p:spPr>
      </p:cxnSp>
      <p:cxnSp>
        <p:nvCxnSpPr>
          <p:cNvPr id="404" name="Google Shape;404;p36"/>
          <p:cNvCxnSpPr>
            <a:stCxn id="399" idx="2"/>
            <a:endCxn id="400" idx="0"/>
          </p:cNvCxnSpPr>
          <p:nvPr/>
        </p:nvCxnSpPr>
        <p:spPr>
          <a:xfrm rot="5400000">
            <a:off x="2285561" y="3700184"/>
            <a:ext cx="831000" cy="600"/>
          </a:xfrm>
          <a:prstGeom prst="curvedConnector3">
            <a:avLst>
              <a:gd name="adj1" fmla="val 49996"/>
            </a:avLst>
          </a:prstGeom>
          <a:solidFill>
            <a:schemeClr val="accent1"/>
          </a:solidFill>
          <a:ln w="57150" cap="flat" cmpd="sng">
            <a:solidFill>
              <a:schemeClr val="dk1"/>
            </a:solidFill>
            <a:prstDash val="solid"/>
            <a:round/>
            <a:headEnd type="none" w="sm" len="sm"/>
            <a:tailEnd type="triangle" w="med" len="med"/>
          </a:ln>
        </p:spPr>
      </p:cxnSp>
      <p:sp>
        <p:nvSpPr>
          <p:cNvPr id="405" name="Google Shape;405;p36"/>
          <p:cNvSpPr/>
          <p:nvPr/>
        </p:nvSpPr>
        <p:spPr>
          <a:xfrm rot="-407669">
            <a:off x="1774410" y="3798347"/>
            <a:ext cx="695940"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political</a:t>
            </a:r>
            <a:endParaRPr/>
          </a:p>
        </p:txBody>
      </p:sp>
      <p:cxnSp>
        <p:nvCxnSpPr>
          <p:cNvPr id="406" name="Google Shape;406;p36"/>
          <p:cNvCxnSpPr/>
          <p:nvPr/>
        </p:nvCxnSpPr>
        <p:spPr>
          <a:xfrm>
            <a:off x="983431" y="2288398"/>
            <a:ext cx="3362431" cy="0"/>
          </a:xfrm>
          <a:prstGeom prst="straightConnector1">
            <a:avLst/>
          </a:prstGeom>
          <a:solidFill>
            <a:schemeClr val="accent1"/>
          </a:solidFill>
          <a:ln w="38100" cap="flat" cmpd="sng">
            <a:solidFill>
              <a:schemeClr val="dk2"/>
            </a:solidFill>
            <a:prstDash val="solid"/>
            <a:round/>
            <a:headEnd type="none" w="sm" len="sm"/>
            <a:tailEnd type="none" w="sm" len="sm"/>
          </a:ln>
        </p:spPr>
      </p:cxnSp>
      <p:sp>
        <p:nvSpPr>
          <p:cNvPr id="407" name="Google Shape;407;p36"/>
          <p:cNvSpPr/>
          <p:nvPr/>
        </p:nvSpPr>
        <p:spPr>
          <a:xfrm>
            <a:off x="1001480" y="5938800"/>
            <a:ext cx="947017"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(Taggart, 2000)</a:t>
            </a:r>
            <a:endParaRPr/>
          </a:p>
        </p:txBody>
      </p:sp>
      <p:sp>
        <p:nvSpPr>
          <p:cNvPr id="408" name="Google Shape;408;p36"/>
          <p:cNvSpPr/>
          <p:nvPr/>
        </p:nvSpPr>
        <p:spPr>
          <a:xfrm>
            <a:off x="4965816" y="2449317"/>
            <a:ext cx="3420000" cy="3888000"/>
          </a:xfrm>
          <a:prstGeom prst="rect">
            <a:avLst/>
          </a:prstGeom>
          <a:solidFill>
            <a:srgbClr val="EA9E7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09" name="Google Shape;409;p36"/>
          <p:cNvSpPr/>
          <p:nvPr/>
        </p:nvSpPr>
        <p:spPr>
          <a:xfrm>
            <a:off x="8385816" y="2452864"/>
            <a:ext cx="3420000" cy="3888000"/>
          </a:xfrm>
          <a:prstGeom prst="rect">
            <a:avLst/>
          </a:prstGeom>
          <a:solidFill>
            <a:srgbClr val="F7DED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10" name="Google Shape;410;p36"/>
          <p:cNvSpPr/>
          <p:nvPr/>
        </p:nvSpPr>
        <p:spPr>
          <a:xfrm>
            <a:off x="7544565" y="5589304"/>
            <a:ext cx="1719299"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411" name="Google Shape;411;p36"/>
          <p:cNvSpPr/>
          <p:nvPr/>
        </p:nvSpPr>
        <p:spPr>
          <a:xfrm>
            <a:off x="7546691" y="2708984"/>
            <a:ext cx="1717661"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academic elite</a:t>
            </a:r>
            <a:endParaRPr/>
          </a:p>
        </p:txBody>
      </p:sp>
      <p:sp>
        <p:nvSpPr>
          <p:cNvPr id="412" name="Google Shape;412;p36"/>
          <p:cNvSpPr/>
          <p:nvPr/>
        </p:nvSpPr>
        <p:spPr>
          <a:xfrm>
            <a:off x="5267043" y="4192705"/>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413" name="Google Shape;413;p36"/>
          <p:cNvSpPr txBox="1"/>
          <p:nvPr/>
        </p:nvSpPr>
        <p:spPr>
          <a:xfrm>
            <a:off x="5423984" y="3197334"/>
            <a:ext cx="105717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414" name="Google Shape;414;p36"/>
          <p:cNvSpPr txBox="1"/>
          <p:nvPr/>
        </p:nvSpPr>
        <p:spPr>
          <a:xfrm>
            <a:off x="5423984" y="5435932"/>
            <a:ext cx="117607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415" name="Google Shape;415;p36"/>
          <p:cNvCxnSpPr>
            <a:stCxn id="410" idx="1"/>
            <a:endCxn id="412" idx="2"/>
          </p:cNvCxnSpPr>
          <p:nvPr/>
        </p:nvCxnSpPr>
        <p:spPr>
          <a:xfrm rot="10800000">
            <a:off x="5994765" y="4734304"/>
            <a:ext cx="15498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416" name="Google Shape;416;p36"/>
          <p:cNvCxnSpPr>
            <a:stCxn id="411" idx="1"/>
            <a:endCxn id="412" idx="0"/>
          </p:cNvCxnSpPr>
          <p:nvPr/>
        </p:nvCxnSpPr>
        <p:spPr>
          <a:xfrm flipH="1">
            <a:off x="5994791" y="2996984"/>
            <a:ext cx="15519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417" name="Google Shape;417;p36"/>
          <p:cNvSpPr/>
          <p:nvPr/>
        </p:nvSpPr>
        <p:spPr>
          <a:xfrm>
            <a:off x="10056440" y="4192706"/>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Truth-speaking sovereignty</a:t>
            </a:r>
            <a:endParaRPr/>
          </a:p>
        </p:txBody>
      </p:sp>
      <p:cxnSp>
        <p:nvCxnSpPr>
          <p:cNvPr id="418" name="Google Shape;418;p36"/>
          <p:cNvCxnSpPr>
            <a:stCxn id="411" idx="3"/>
            <a:endCxn id="417" idx="0"/>
          </p:cNvCxnSpPr>
          <p:nvPr/>
        </p:nvCxnSpPr>
        <p:spPr>
          <a:xfrm>
            <a:off x="9264352" y="2996984"/>
            <a:ext cx="15198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419" name="Google Shape;419;p36"/>
          <p:cNvCxnSpPr>
            <a:stCxn id="410" idx="3"/>
            <a:endCxn id="417" idx="2"/>
          </p:cNvCxnSpPr>
          <p:nvPr/>
        </p:nvCxnSpPr>
        <p:spPr>
          <a:xfrm rot="10800000" flipH="1">
            <a:off x="9263864" y="4734304"/>
            <a:ext cx="15201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420" name="Google Shape;420;p36"/>
          <p:cNvSpPr txBox="1"/>
          <p:nvPr/>
        </p:nvSpPr>
        <p:spPr>
          <a:xfrm>
            <a:off x="10295414" y="3197334"/>
            <a:ext cx="1057170"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421" name="Google Shape;421;p36"/>
          <p:cNvSpPr txBox="1"/>
          <p:nvPr/>
        </p:nvSpPr>
        <p:spPr>
          <a:xfrm>
            <a:off x="10163451" y="5435932"/>
            <a:ext cx="1189133"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sp>
        <p:nvSpPr>
          <p:cNvPr id="422" name="Google Shape;422;p36"/>
          <p:cNvSpPr/>
          <p:nvPr/>
        </p:nvSpPr>
        <p:spPr>
          <a:xfrm rot="-407669">
            <a:off x="4740621" y="3901014"/>
            <a:ext cx="1164813"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science-related</a:t>
            </a:r>
            <a:endParaRPr/>
          </a:p>
        </p:txBody>
      </p:sp>
      <p:sp>
        <p:nvSpPr>
          <p:cNvPr id="423" name="Google Shape;423;p36"/>
          <p:cNvSpPr/>
          <p:nvPr/>
        </p:nvSpPr>
        <p:spPr>
          <a:xfrm>
            <a:off x="4965816" y="1844824"/>
            <a:ext cx="2580875"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Science-related populism</a:t>
            </a:r>
            <a:endParaRPr sz="1600">
              <a:solidFill>
                <a:schemeClr val="dk1"/>
              </a:solidFill>
              <a:latin typeface="Arial"/>
              <a:ea typeface="Arial"/>
              <a:cs typeface="Arial"/>
              <a:sym typeface="Arial"/>
            </a:endParaRPr>
          </a:p>
        </p:txBody>
      </p:sp>
      <p:cxnSp>
        <p:nvCxnSpPr>
          <p:cNvPr id="424" name="Google Shape;424;p36"/>
          <p:cNvCxnSpPr/>
          <p:nvPr/>
        </p:nvCxnSpPr>
        <p:spPr>
          <a:xfrm rot="10800000" flipH="1">
            <a:off x="4965816" y="2273570"/>
            <a:ext cx="6840000" cy="18511"/>
          </a:xfrm>
          <a:prstGeom prst="straightConnector1">
            <a:avLst/>
          </a:prstGeom>
          <a:solidFill>
            <a:schemeClr val="accent1"/>
          </a:solidFill>
          <a:ln w="38100" cap="flat" cmpd="sng">
            <a:solidFill>
              <a:srgbClr val="EA9E7B"/>
            </a:solidFill>
            <a:prstDash val="solid"/>
            <a:round/>
            <a:headEnd type="none" w="sm" len="sm"/>
            <a:tailEnd type="none" w="sm" len="sm"/>
          </a:ln>
        </p:spPr>
      </p:cxnSp>
      <p:cxnSp>
        <p:nvCxnSpPr>
          <p:cNvPr id="425" name="Google Shape;425;p36"/>
          <p:cNvCxnSpPr/>
          <p:nvPr/>
        </p:nvCxnSpPr>
        <p:spPr>
          <a:xfrm>
            <a:off x="4655840" y="242132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426" name="Google Shape;426;p36"/>
          <p:cNvSpPr/>
          <p:nvPr/>
        </p:nvSpPr>
        <p:spPr>
          <a:xfrm>
            <a:off x="4991540" y="5938800"/>
            <a:ext cx="1422388"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(Mede &amp; Schäfer, 2020)</a:t>
            </a:r>
            <a:endParaRPr/>
          </a:p>
        </p:txBody>
      </p:sp>
      <p:sp>
        <p:nvSpPr>
          <p:cNvPr id="427" name="Google Shape;427;p36"/>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428" name="Google Shape;428;p36"/>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38" name="Google Shape;100;p17">
            <a:extLst>
              <a:ext uri="{FF2B5EF4-FFF2-40B4-BE49-F238E27FC236}">
                <a16:creationId xmlns:a16="http://schemas.microsoft.com/office/drawing/2014/main" id="{C276636C-F1E5-43FB-B1FA-2BFD6919D081}"/>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37"/>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Conceptualizing science-related populism</a:t>
            </a:r>
            <a:endParaRPr sz="2300"/>
          </a:p>
        </p:txBody>
      </p:sp>
      <p:sp>
        <p:nvSpPr>
          <p:cNvPr id="436" name="Google Shape;436;p37"/>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21</a:t>
            </a:fld>
            <a:endParaRPr/>
          </a:p>
        </p:txBody>
      </p:sp>
      <p:sp>
        <p:nvSpPr>
          <p:cNvPr id="437" name="Google Shape;437;p37"/>
          <p:cNvSpPr/>
          <p:nvPr/>
        </p:nvSpPr>
        <p:spPr>
          <a:xfrm>
            <a:off x="983431" y="2444792"/>
            <a:ext cx="3362431" cy="3888000"/>
          </a:xfrm>
          <a:prstGeom prst="rect">
            <a:avLst/>
          </a:prstGeom>
          <a:solidFill>
            <a:schemeClr val="dk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38" name="Google Shape;438;p37"/>
          <p:cNvSpPr/>
          <p:nvPr/>
        </p:nvSpPr>
        <p:spPr>
          <a:xfrm>
            <a:off x="983431" y="1841141"/>
            <a:ext cx="2376264"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Populism</a:t>
            </a:r>
            <a:endParaRPr sz="1600">
              <a:solidFill>
                <a:schemeClr val="dk1"/>
              </a:solidFill>
              <a:latin typeface="Arial"/>
              <a:ea typeface="Arial"/>
              <a:cs typeface="Arial"/>
              <a:sym typeface="Arial"/>
            </a:endParaRPr>
          </a:p>
        </p:txBody>
      </p:sp>
      <p:sp>
        <p:nvSpPr>
          <p:cNvPr id="439" name="Google Shape;439;p37"/>
          <p:cNvSpPr/>
          <p:nvPr/>
        </p:nvSpPr>
        <p:spPr>
          <a:xfrm>
            <a:off x="1961529" y="5589304"/>
            <a:ext cx="1478255"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440" name="Google Shape;440;p37"/>
          <p:cNvSpPr/>
          <p:nvPr/>
        </p:nvSpPr>
        <p:spPr>
          <a:xfrm>
            <a:off x="1962937" y="2708984"/>
            <a:ext cx="1476847"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elite</a:t>
            </a:r>
            <a:endParaRPr/>
          </a:p>
        </p:txBody>
      </p:sp>
      <p:sp>
        <p:nvSpPr>
          <p:cNvPr id="441" name="Google Shape;441;p37"/>
          <p:cNvSpPr/>
          <p:nvPr/>
        </p:nvSpPr>
        <p:spPr>
          <a:xfrm>
            <a:off x="1978426" y="4115910"/>
            <a:ext cx="1444462"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442" name="Google Shape;442;p37"/>
          <p:cNvSpPr txBox="1"/>
          <p:nvPr/>
        </p:nvSpPr>
        <p:spPr>
          <a:xfrm>
            <a:off x="2833967" y="3407835"/>
            <a:ext cx="1158084"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443" name="Google Shape;443;p37"/>
          <p:cNvSpPr txBox="1"/>
          <p:nvPr/>
        </p:nvSpPr>
        <p:spPr>
          <a:xfrm>
            <a:off x="2833966" y="5064139"/>
            <a:ext cx="122464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444" name="Google Shape;444;p37"/>
          <p:cNvCxnSpPr>
            <a:stCxn id="439" idx="0"/>
            <a:endCxn id="441" idx="2"/>
          </p:cNvCxnSpPr>
          <p:nvPr/>
        </p:nvCxnSpPr>
        <p:spPr>
          <a:xfrm rot="-5400000">
            <a:off x="2235057" y="5123104"/>
            <a:ext cx="931800" cy="600"/>
          </a:xfrm>
          <a:prstGeom prst="curvedConnector3">
            <a:avLst>
              <a:gd name="adj1" fmla="val 49316"/>
            </a:avLst>
          </a:prstGeom>
          <a:solidFill>
            <a:schemeClr val="accent1"/>
          </a:solidFill>
          <a:ln w="57150" cap="flat" cmpd="sng">
            <a:solidFill>
              <a:schemeClr val="dk1"/>
            </a:solidFill>
            <a:prstDash val="solid"/>
            <a:round/>
            <a:headEnd type="none" w="sm" len="sm"/>
            <a:tailEnd type="triangle" w="med" len="med"/>
          </a:ln>
        </p:spPr>
      </p:cxnSp>
      <p:cxnSp>
        <p:nvCxnSpPr>
          <p:cNvPr id="445" name="Google Shape;445;p37"/>
          <p:cNvCxnSpPr>
            <a:stCxn id="440" idx="2"/>
            <a:endCxn id="441" idx="0"/>
          </p:cNvCxnSpPr>
          <p:nvPr/>
        </p:nvCxnSpPr>
        <p:spPr>
          <a:xfrm rot="5400000">
            <a:off x="2285561" y="3700184"/>
            <a:ext cx="831000" cy="600"/>
          </a:xfrm>
          <a:prstGeom prst="curvedConnector3">
            <a:avLst>
              <a:gd name="adj1" fmla="val 49996"/>
            </a:avLst>
          </a:prstGeom>
          <a:solidFill>
            <a:schemeClr val="accent1"/>
          </a:solidFill>
          <a:ln w="57150" cap="flat" cmpd="sng">
            <a:solidFill>
              <a:schemeClr val="dk1"/>
            </a:solidFill>
            <a:prstDash val="solid"/>
            <a:round/>
            <a:headEnd type="none" w="sm" len="sm"/>
            <a:tailEnd type="triangle" w="med" len="med"/>
          </a:ln>
        </p:spPr>
      </p:cxnSp>
      <p:sp>
        <p:nvSpPr>
          <p:cNvPr id="446" name="Google Shape;446;p37"/>
          <p:cNvSpPr/>
          <p:nvPr/>
        </p:nvSpPr>
        <p:spPr>
          <a:xfrm rot="-407669">
            <a:off x="1774410" y="3798347"/>
            <a:ext cx="695940"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political</a:t>
            </a:r>
            <a:endParaRPr/>
          </a:p>
        </p:txBody>
      </p:sp>
      <p:cxnSp>
        <p:nvCxnSpPr>
          <p:cNvPr id="447" name="Google Shape;447;p37"/>
          <p:cNvCxnSpPr/>
          <p:nvPr/>
        </p:nvCxnSpPr>
        <p:spPr>
          <a:xfrm>
            <a:off x="983431" y="2288398"/>
            <a:ext cx="3362431" cy="0"/>
          </a:xfrm>
          <a:prstGeom prst="straightConnector1">
            <a:avLst/>
          </a:prstGeom>
          <a:solidFill>
            <a:schemeClr val="accent1"/>
          </a:solidFill>
          <a:ln w="38100" cap="flat" cmpd="sng">
            <a:solidFill>
              <a:schemeClr val="dk2"/>
            </a:solidFill>
            <a:prstDash val="solid"/>
            <a:round/>
            <a:headEnd type="none" w="sm" len="sm"/>
            <a:tailEnd type="none" w="sm" len="sm"/>
          </a:ln>
        </p:spPr>
      </p:cxnSp>
      <p:sp>
        <p:nvSpPr>
          <p:cNvPr id="448" name="Google Shape;448;p37"/>
          <p:cNvSpPr/>
          <p:nvPr/>
        </p:nvSpPr>
        <p:spPr>
          <a:xfrm>
            <a:off x="1001480" y="5938800"/>
            <a:ext cx="947017"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(Taggart, 2000)</a:t>
            </a:r>
            <a:endParaRPr/>
          </a:p>
        </p:txBody>
      </p:sp>
      <p:sp>
        <p:nvSpPr>
          <p:cNvPr id="449" name="Google Shape;449;p37"/>
          <p:cNvSpPr/>
          <p:nvPr/>
        </p:nvSpPr>
        <p:spPr>
          <a:xfrm>
            <a:off x="4965816" y="2449317"/>
            <a:ext cx="3420000" cy="3888000"/>
          </a:xfrm>
          <a:prstGeom prst="rect">
            <a:avLst/>
          </a:prstGeom>
          <a:solidFill>
            <a:srgbClr val="EA9E7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50" name="Google Shape;450;p37"/>
          <p:cNvSpPr/>
          <p:nvPr/>
        </p:nvSpPr>
        <p:spPr>
          <a:xfrm>
            <a:off x="8385816" y="2452864"/>
            <a:ext cx="3420000" cy="3888000"/>
          </a:xfrm>
          <a:prstGeom prst="rect">
            <a:avLst/>
          </a:prstGeom>
          <a:solidFill>
            <a:srgbClr val="F7DED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51" name="Google Shape;451;p37"/>
          <p:cNvSpPr/>
          <p:nvPr/>
        </p:nvSpPr>
        <p:spPr>
          <a:xfrm>
            <a:off x="7546691" y="2708984"/>
            <a:ext cx="1717661"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academic elite</a:t>
            </a:r>
            <a:endParaRPr/>
          </a:p>
        </p:txBody>
      </p:sp>
      <p:sp>
        <p:nvSpPr>
          <p:cNvPr id="452" name="Google Shape;452;p37"/>
          <p:cNvSpPr/>
          <p:nvPr/>
        </p:nvSpPr>
        <p:spPr>
          <a:xfrm>
            <a:off x="5267043" y="4192705"/>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453" name="Google Shape;453;p37"/>
          <p:cNvSpPr txBox="1"/>
          <p:nvPr/>
        </p:nvSpPr>
        <p:spPr>
          <a:xfrm>
            <a:off x="5423984" y="3197334"/>
            <a:ext cx="105717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454" name="Google Shape;454;p37"/>
          <p:cNvSpPr txBox="1"/>
          <p:nvPr/>
        </p:nvSpPr>
        <p:spPr>
          <a:xfrm>
            <a:off x="5423984" y="5435932"/>
            <a:ext cx="117607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455" name="Google Shape;455;p37"/>
          <p:cNvCxnSpPr>
            <a:endCxn id="452" idx="2"/>
          </p:cNvCxnSpPr>
          <p:nvPr/>
        </p:nvCxnSpPr>
        <p:spPr>
          <a:xfrm rot="10800000">
            <a:off x="5994655" y="4734355"/>
            <a:ext cx="15498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456" name="Google Shape;456;p37"/>
          <p:cNvCxnSpPr>
            <a:stCxn id="451" idx="1"/>
            <a:endCxn id="452" idx="0"/>
          </p:cNvCxnSpPr>
          <p:nvPr/>
        </p:nvCxnSpPr>
        <p:spPr>
          <a:xfrm flipH="1">
            <a:off x="5994791" y="2996984"/>
            <a:ext cx="15519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457" name="Google Shape;457;p37"/>
          <p:cNvSpPr/>
          <p:nvPr/>
        </p:nvSpPr>
        <p:spPr>
          <a:xfrm>
            <a:off x="10056440" y="4192706"/>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Truth-speaking sovereignty</a:t>
            </a:r>
            <a:endParaRPr/>
          </a:p>
        </p:txBody>
      </p:sp>
      <p:cxnSp>
        <p:nvCxnSpPr>
          <p:cNvPr id="458" name="Google Shape;458;p37"/>
          <p:cNvCxnSpPr>
            <a:stCxn id="451" idx="3"/>
            <a:endCxn id="457" idx="0"/>
          </p:cNvCxnSpPr>
          <p:nvPr/>
        </p:nvCxnSpPr>
        <p:spPr>
          <a:xfrm>
            <a:off x="9264352" y="2996984"/>
            <a:ext cx="15198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459" name="Google Shape;459;p37"/>
          <p:cNvCxnSpPr>
            <a:endCxn id="457" idx="2"/>
          </p:cNvCxnSpPr>
          <p:nvPr/>
        </p:nvCxnSpPr>
        <p:spPr>
          <a:xfrm rot="10800000" flipH="1">
            <a:off x="9263952" y="4734356"/>
            <a:ext cx="15201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460" name="Google Shape;460;p37"/>
          <p:cNvSpPr txBox="1"/>
          <p:nvPr/>
        </p:nvSpPr>
        <p:spPr>
          <a:xfrm>
            <a:off x="10295414" y="3197334"/>
            <a:ext cx="1057170"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461" name="Google Shape;461;p37"/>
          <p:cNvSpPr txBox="1"/>
          <p:nvPr/>
        </p:nvSpPr>
        <p:spPr>
          <a:xfrm>
            <a:off x="10163451" y="5435932"/>
            <a:ext cx="1189133"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sp>
        <p:nvSpPr>
          <p:cNvPr id="462" name="Google Shape;462;p37"/>
          <p:cNvSpPr/>
          <p:nvPr/>
        </p:nvSpPr>
        <p:spPr>
          <a:xfrm rot="-407669">
            <a:off x="4740621" y="3901014"/>
            <a:ext cx="1164813"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science-related</a:t>
            </a:r>
            <a:endParaRPr/>
          </a:p>
        </p:txBody>
      </p:sp>
      <p:sp>
        <p:nvSpPr>
          <p:cNvPr id="463" name="Google Shape;463;p37"/>
          <p:cNvSpPr/>
          <p:nvPr/>
        </p:nvSpPr>
        <p:spPr>
          <a:xfrm>
            <a:off x="4965816" y="1844824"/>
            <a:ext cx="2580875"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Science-related populism</a:t>
            </a:r>
            <a:endParaRPr sz="1600">
              <a:solidFill>
                <a:schemeClr val="dk1"/>
              </a:solidFill>
              <a:latin typeface="Arial"/>
              <a:ea typeface="Arial"/>
              <a:cs typeface="Arial"/>
              <a:sym typeface="Arial"/>
            </a:endParaRPr>
          </a:p>
        </p:txBody>
      </p:sp>
      <p:cxnSp>
        <p:nvCxnSpPr>
          <p:cNvPr id="464" name="Google Shape;464;p37"/>
          <p:cNvCxnSpPr/>
          <p:nvPr/>
        </p:nvCxnSpPr>
        <p:spPr>
          <a:xfrm rot="10800000" flipH="1">
            <a:off x="4965816" y="2273570"/>
            <a:ext cx="6840000" cy="18511"/>
          </a:xfrm>
          <a:prstGeom prst="straightConnector1">
            <a:avLst/>
          </a:prstGeom>
          <a:solidFill>
            <a:schemeClr val="accent1"/>
          </a:solidFill>
          <a:ln w="38100" cap="flat" cmpd="sng">
            <a:solidFill>
              <a:srgbClr val="EA9E7B"/>
            </a:solidFill>
            <a:prstDash val="solid"/>
            <a:round/>
            <a:headEnd type="none" w="sm" len="sm"/>
            <a:tailEnd type="none" w="sm" len="sm"/>
          </a:ln>
        </p:spPr>
      </p:cxnSp>
      <p:cxnSp>
        <p:nvCxnSpPr>
          <p:cNvPr id="465" name="Google Shape;465;p37"/>
          <p:cNvCxnSpPr/>
          <p:nvPr/>
        </p:nvCxnSpPr>
        <p:spPr>
          <a:xfrm>
            <a:off x="4655840" y="242132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466" name="Google Shape;466;p37"/>
          <p:cNvSpPr/>
          <p:nvPr/>
        </p:nvSpPr>
        <p:spPr>
          <a:xfrm>
            <a:off x="4991540" y="5938800"/>
            <a:ext cx="1422388"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(Mede &amp; Schäfer, 2020)</a:t>
            </a:r>
            <a:endParaRPr/>
          </a:p>
        </p:txBody>
      </p:sp>
      <p:sp>
        <p:nvSpPr>
          <p:cNvPr id="467" name="Google Shape;467;p37"/>
          <p:cNvSpPr/>
          <p:nvPr/>
        </p:nvSpPr>
        <p:spPr>
          <a:xfrm>
            <a:off x="815132" y="2381141"/>
            <a:ext cx="11185524" cy="4000187"/>
          </a:xfrm>
          <a:prstGeom prst="rect">
            <a:avLst/>
          </a:prstGeom>
          <a:solidFill>
            <a:schemeClr val="lt1">
              <a:alpha val="89803"/>
            </a:scheme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68" name="Google Shape;468;p37"/>
          <p:cNvSpPr/>
          <p:nvPr/>
        </p:nvSpPr>
        <p:spPr>
          <a:xfrm>
            <a:off x="7544565" y="5589304"/>
            <a:ext cx="1719299"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grpSp>
        <p:nvGrpSpPr>
          <p:cNvPr id="469" name="Google Shape;469;p37"/>
          <p:cNvGrpSpPr/>
          <p:nvPr/>
        </p:nvGrpSpPr>
        <p:grpSpPr>
          <a:xfrm>
            <a:off x="9334927" y="5579779"/>
            <a:ext cx="2457316" cy="594963"/>
            <a:chOff x="9306043" y="5579779"/>
            <a:chExt cx="2457316" cy="594963"/>
          </a:xfrm>
        </p:grpSpPr>
        <p:pic>
          <p:nvPicPr>
            <p:cNvPr id="470" name="Google Shape;470;p37" descr="Menüband mit einfarbiger Füllung"/>
            <p:cNvPicPr preferRelativeResize="0"/>
            <p:nvPr/>
          </p:nvPicPr>
          <p:blipFill rotWithShape="1">
            <a:blip r:embed="rId3">
              <a:alphaModFix/>
            </a:blip>
            <a:srcRect/>
            <a:stretch/>
          </p:blipFill>
          <p:spPr>
            <a:xfrm>
              <a:off x="9309839" y="5605803"/>
              <a:ext cx="252000" cy="252000"/>
            </a:xfrm>
            <a:prstGeom prst="rect">
              <a:avLst/>
            </a:prstGeom>
            <a:noFill/>
            <a:ln>
              <a:noFill/>
            </a:ln>
          </p:spPr>
        </p:pic>
        <p:sp>
          <p:nvSpPr>
            <p:cNvPr id="471" name="Google Shape;471;p37"/>
            <p:cNvSpPr txBox="1"/>
            <p:nvPr/>
          </p:nvSpPr>
          <p:spPr>
            <a:xfrm>
              <a:off x="9581768" y="5579779"/>
              <a:ext cx="2181591" cy="585525"/>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400" b="1">
                  <a:solidFill>
                    <a:srgbClr val="000000"/>
                  </a:solidFill>
                  <a:latin typeface="Arial"/>
                  <a:ea typeface="Arial"/>
                  <a:cs typeface="Arial"/>
                  <a:sym typeface="Arial"/>
                </a:rPr>
                <a:t>rely on common sense </a:t>
              </a:r>
              <a:endParaRPr/>
            </a:p>
            <a:p>
              <a:pPr marL="0" marR="0" lvl="0" indent="0" algn="l" rtl="0">
                <a:spcBef>
                  <a:spcPts val="600"/>
                </a:spcBef>
                <a:spcAft>
                  <a:spcPts val="0"/>
                </a:spcAft>
                <a:buNone/>
              </a:pPr>
              <a:r>
                <a:rPr lang="en-US" sz="1400" b="1">
                  <a:solidFill>
                    <a:srgbClr val="000000"/>
                  </a:solidFill>
                  <a:latin typeface="Arial"/>
                  <a:ea typeface="Arial"/>
                  <a:cs typeface="Arial"/>
                  <a:sym typeface="Arial"/>
                </a:rPr>
                <a:t>value practical relevance</a:t>
              </a:r>
              <a:endParaRPr/>
            </a:p>
          </p:txBody>
        </p:sp>
        <p:pic>
          <p:nvPicPr>
            <p:cNvPr id="472" name="Google Shape;472;p37" descr="Menüband mit einfarbiger Füllung"/>
            <p:cNvPicPr preferRelativeResize="0"/>
            <p:nvPr/>
          </p:nvPicPr>
          <p:blipFill rotWithShape="1">
            <a:blip r:embed="rId3">
              <a:alphaModFix/>
            </a:blip>
            <a:srcRect/>
            <a:stretch/>
          </p:blipFill>
          <p:spPr>
            <a:xfrm>
              <a:off x="9306043" y="5922742"/>
              <a:ext cx="252000" cy="252000"/>
            </a:xfrm>
            <a:prstGeom prst="rect">
              <a:avLst/>
            </a:prstGeom>
            <a:noFill/>
            <a:ln>
              <a:noFill/>
            </a:ln>
          </p:spPr>
        </p:pic>
      </p:grpSp>
      <p:sp>
        <p:nvSpPr>
          <p:cNvPr id="473" name="Google Shape;473;p37"/>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474" name="Google Shape;474;p37"/>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43" name="Google Shape;100;p17">
            <a:extLst>
              <a:ext uri="{FF2B5EF4-FFF2-40B4-BE49-F238E27FC236}">
                <a16:creationId xmlns:a16="http://schemas.microsoft.com/office/drawing/2014/main" id="{9689110E-8F09-4201-A8EC-44E64D2E64EB}"/>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38"/>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Conceptualizing science-related populism</a:t>
            </a:r>
            <a:endParaRPr sz="2300"/>
          </a:p>
        </p:txBody>
      </p:sp>
      <p:sp>
        <p:nvSpPr>
          <p:cNvPr id="482" name="Google Shape;482;p38"/>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22</a:t>
            </a:fld>
            <a:endParaRPr/>
          </a:p>
        </p:txBody>
      </p:sp>
      <p:sp>
        <p:nvSpPr>
          <p:cNvPr id="483" name="Google Shape;483;p38"/>
          <p:cNvSpPr/>
          <p:nvPr/>
        </p:nvSpPr>
        <p:spPr>
          <a:xfrm>
            <a:off x="983431" y="2444792"/>
            <a:ext cx="3362431" cy="3888000"/>
          </a:xfrm>
          <a:prstGeom prst="rect">
            <a:avLst/>
          </a:prstGeom>
          <a:solidFill>
            <a:schemeClr val="dk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84" name="Google Shape;484;p38"/>
          <p:cNvSpPr/>
          <p:nvPr/>
        </p:nvSpPr>
        <p:spPr>
          <a:xfrm>
            <a:off x="983431" y="1841141"/>
            <a:ext cx="2376264"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Populism</a:t>
            </a:r>
            <a:endParaRPr sz="1600">
              <a:solidFill>
                <a:schemeClr val="dk1"/>
              </a:solidFill>
              <a:latin typeface="Arial"/>
              <a:ea typeface="Arial"/>
              <a:cs typeface="Arial"/>
              <a:sym typeface="Arial"/>
            </a:endParaRPr>
          </a:p>
        </p:txBody>
      </p:sp>
      <p:sp>
        <p:nvSpPr>
          <p:cNvPr id="485" name="Google Shape;485;p38"/>
          <p:cNvSpPr/>
          <p:nvPr/>
        </p:nvSpPr>
        <p:spPr>
          <a:xfrm>
            <a:off x="1961529" y="5589304"/>
            <a:ext cx="1478255"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486" name="Google Shape;486;p38"/>
          <p:cNvSpPr/>
          <p:nvPr/>
        </p:nvSpPr>
        <p:spPr>
          <a:xfrm>
            <a:off x="1962937" y="2708984"/>
            <a:ext cx="1476847"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elite</a:t>
            </a:r>
            <a:endParaRPr/>
          </a:p>
        </p:txBody>
      </p:sp>
      <p:sp>
        <p:nvSpPr>
          <p:cNvPr id="487" name="Google Shape;487;p38"/>
          <p:cNvSpPr/>
          <p:nvPr/>
        </p:nvSpPr>
        <p:spPr>
          <a:xfrm>
            <a:off x="1978426" y="4115910"/>
            <a:ext cx="1444462"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488" name="Google Shape;488;p38"/>
          <p:cNvSpPr txBox="1"/>
          <p:nvPr/>
        </p:nvSpPr>
        <p:spPr>
          <a:xfrm>
            <a:off x="2833967" y="3407835"/>
            <a:ext cx="1158084"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489" name="Google Shape;489;p38"/>
          <p:cNvSpPr txBox="1"/>
          <p:nvPr/>
        </p:nvSpPr>
        <p:spPr>
          <a:xfrm>
            <a:off x="2833966" y="5064139"/>
            <a:ext cx="122464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490" name="Google Shape;490;p38"/>
          <p:cNvCxnSpPr>
            <a:stCxn id="485" idx="0"/>
            <a:endCxn id="487" idx="2"/>
          </p:cNvCxnSpPr>
          <p:nvPr/>
        </p:nvCxnSpPr>
        <p:spPr>
          <a:xfrm rot="-5400000">
            <a:off x="2235057" y="5123104"/>
            <a:ext cx="931800" cy="600"/>
          </a:xfrm>
          <a:prstGeom prst="curvedConnector3">
            <a:avLst>
              <a:gd name="adj1" fmla="val 49316"/>
            </a:avLst>
          </a:prstGeom>
          <a:solidFill>
            <a:schemeClr val="accent1"/>
          </a:solidFill>
          <a:ln w="57150" cap="flat" cmpd="sng">
            <a:solidFill>
              <a:schemeClr val="dk1"/>
            </a:solidFill>
            <a:prstDash val="solid"/>
            <a:round/>
            <a:headEnd type="none" w="sm" len="sm"/>
            <a:tailEnd type="triangle" w="med" len="med"/>
          </a:ln>
        </p:spPr>
      </p:cxnSp>
      <p:cxnSp>
        <p:nvCxnSpPr>
          <p:cNvPr id="491" name="Google Shape;491;p38"/>
          <p:cNvCxnSpPr>
            <a:stCxn id="486" idx="2"/>
            <a:endCxn id="487" idx="0"/>
          </p:cNvCxnSpPr>
          <p:nvPr/>
        </p:nvCxnSpPr>
        <p:spPr>
          <a:xfrm rot="5400000">
            <a:off x="2285561" y="3700184"/>
            <a:ext cx="831000" cy="600"/>
          </a:xfrm>
          <a:prstGeom prst="curvedConnector3">
            <a:avLst>
              <a:gd name="adj1" fmla="val 49996"/>
            </a:avLst>
          </a:prstGeom>
          <a:solidFill>
            <a:schemeClr val="accent1"/>
          </a:solidFill>
          <a:ln w="57150" cap="flat" cmpd="sng">
            <a:solidFill>
              <a:schemeClr val="dk1"/>
            </a:solidFill>
            <a:prstDash val="solid"/>
            <a:round/>
            <a:headEnd type="none" w="sm" len="sm"/>
            <a:tailEnd type="triangle" w="med" len="med"/>
          </a:ln>
        </p:spPr>
      </p:cxnSp>
      <p:sp>
        <p:nvSpPr>
          <p:cNvPr id="492" name="Google Shape;492;p38"/>
          <p:cNvSpPr/>
          <p:nvPr/>
        </p:nvSpPr>
        <p:spPr>
          <a:xfrm rot="-407669">
            <a:off x="1774410" y="3798347"/>
            <a:ext cx="695940"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political</a:t>
            </a:r>
            <a:endParaRPr/>
          </a:p>
        </p:txBody>
      </p:sp>
      <p:cxnSp>
        <p:nvCxnSpPr>
          <p:cNvPr id="493" name="Google Shape;493;p38"/>
          <p:cNvCxnSpPr/>
          <p:nvPr/>
        </p:nvCxnSpPr>
        <p:spPr>
          <a:xfrm>
            <a:off x="983431" y="2288398"/>
            <a:ext cx="3362431" cy="0"/>
          </a:xfrm>
          <a:prstGeom prst="straightConnector1">
            <a:avLst/>
          </a:prstGeom>
          <a:solidFill>
            <a:schemeClr val="accent1"/>
          </a:solidFill>
          <a:ln w="38100" cap="flat" cmpd="sng">
            <a:solidFill>
              <a:schemeClr val="dk2"/>
            </a:solidFill>
            <a:prstDash val="solid"/>
            <a:round/>
            <a:headEnd type="none" w="sm" len="sm"/>
            <a:tailEnd type="none" w="sm" len="sm"/>
          </a:ln>
        </p:spPr>
      </p:cxnSp>
      <p:sp>
        <p:nvSpPr>
          <p:cNvPr id="494" name="Google Shape;494;p38"/>
          <p:cNvSpPr/>
          <p:nvPr/>
        </p:nvSpPr>
        <p:spPr>
          <a:xfrm>
            <a:off x="1001480" y="5938800"/>
            <a:ext cx="947017"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(Taggart, 2000)</a:t>
            </a:r>
            <a:endParaRPr/>
          </a:p>
        </p:txBody>
      </p:sp>
      <p:sp>
        <p:nvSpPr>
          <p:cNvPr id="495" name="Google Shape;495;p38"/>
          <p:cNvSpPr/>
          <p:nvPr/>
        </p:nvSpPr>
        <p:spPr>
          <a:xfrm>
            <a:off x="4965816" y="2449317"/>
            <a:ext cx="3420000" cy="3888000"/>
          </a:xfrm>
          <a:prstGeom prst="rect">
            <a:avLst/>
          </a:prstGeom>
          <a:solidFill>
            <a:srgbClr val="EA9E7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96" name="Google Shape;496;p38"/>
          <p:cNvSpPr/>
          <p:nvPr/>
        </p:nvSpPr>
        <p:spPr>
          <a:xfrm>
            <a:off x="8385816" y="2452864"/>
            <a:ext cx="3420000" cy="3888000"/>
          </a:xfrm>
          <a:prstGeom prst="rect">
            <a:avLst/>
          </a:prstGeom>
          <a:solidFill>
            <a:srgbClr val="F7DED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497" name="Google Shape;497;p38"/>
          <p:cNvSpPr/>
          <p:nvPr/>
        </p:nvSpPr>
        <p:spPr>
          <a:xfrm>
            <a:off x="7544565" y="5589304"/>
            <a:ext cx="1719299"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498" name="Google Shape;498;p38"/>
          <p:cNvSpPr/>
          <p:nvPr/>
        </p:nvSpPr>
        <p:spPr>
          <a:xfrm>
            <a:off x="5267043" y="4192705"/>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499" name="Google Shape;499;p38"/>
          <p:cNvSpPr txBox="1"/>
          <p:nvPr/>
        </p:nvSpPr>
        <p:spPr>
          <a:xfrm>
            <a:off x="5423984" y="3197334"/>
            <a:ext cx="105717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500" name="Google Shape;500;p38"/>
          <p:cNvSpPr txBox="1"/>
          <p:nvPr/>
        </p:nvSpPr>
        <p:spPr>
          <a:xfrm>
            <a:off x="5423984" y="5435932"/>
            <a:ext cx="117607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501" name="Google Shape;501;p38"/>
          <p:cNvCxnSpPr>
            <a:stCxn id="497" idx="1"/>
            <a:endCxn id="498" idx="2"/>
          </p:cNvCxnSpPr>
          <p:nvPr/>
        </p:nvCxnSpPr>
        <p:spPr>
          <a:xfrm rot="10800000">
            <a:off x="5994765" y="4734304"/>
            <a:ext cx="15498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502" name="Google Shape;502;p38"/>
          <p:cNvCxnSpPr>
            <a:endCxn id="498" idx="0"/>
          </p:cNvCxnSpPr>
          <p:nvPr/>
        </p:nvCxnSpPr>
        <p:spPr>
          <a:xfrm flipH="1">
            <a:off x="5994655" y="2996905"/>
            <a:ext cx="15519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503" name="Google Shape;503;p38"/>
          <p:cNvSpPr/>
          <p:nvPr/>
        </p:nvSpPr>
        <p:spPr>
          <a:xfrm>
            <a:off x="10056440" y="4192706"/>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Truth-speaking sovereignty</a:t>
            </a:r>
            <a:endParaRPr/>
          </a:p>
        </p:txBody>
      </p:sp>
      <p:cxnSp>
        <p:nvCxnSpPr>
          <p:cNvPr id="504" name="Google Shape;504;p38"/>
          <p:cNvCxnSpPr>
            <a:endCxn id="503" idx="0"/>
          </p:cNvCxnSpPr>
          <p:nvPr/>
        </p:nvCxnSpPr>
        <p:spPr>
          <a:xfrm>
            <a:off x="9264252" y="2996906"/>
            <a:ext cx="15198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505" name="Google Shape;505;p38"/>
          <p:cNvCxnSpPr>
            <a:stCxn id="497" idx="3"/>
            <a:endCxn id="503" idx="2"/>
          </p:cNvCxnSpPr>
          <p:nvPr/>
        </p:nvCxnSpPr>
        <p:spPr>
          <a:xfrm rot="10800000" flipH="1">
            <a:off x="9263864" y="4734304"/>
            <a:ext cx="15201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506" name="Google Shape;506;p38"/>
          <p:cNvSpPr txBox="1"/>
          <p:nvPr/>
        </p:nvSpPr>
        <p:spPr>
          <a:xfrm>
            <a:off x="10295414" y="3197334"/>
            <a:ext cx="1057170"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507" name="Google Shape;507;p38"/>
          <p:cNvSpPr txBox="1"/>
          <p:nvPr/>
        </p:nvSpPr>
        <p:spPr>
          <a:xfrm>
            <a:off x="10163451" y="5435932"/>
            <a:ext cx="1189133"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sp>
        <p:nvSpPr>
          <p:cNvPr id="508" name="Google Shape;508;p38"/>
          <p:cNvSpPr/>
          <p:nvPr/>
        </p:nvSpPr>
        <p:spPr>
          <a:xfrm rot="-407669">
            <a:off x="4740621" y="3901014"/>
            <a:ext cx="1164813"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science-related</a:t>
            </a:r>
            <a:endParaRPr/>
          </a:p>
        </p:txBody>
      </p:sp>
      <p:sp>
        <p:nvSpPr>
          <p:cNvPr id="509" name="Google Shape;509;p38"/>
          <p:cNvSpPr/>
          <p:nvPr/>
        </p:nvSpPr>
        <p:spPr>
          <a:xfrm>
            <a:off x="4965816" y="1844824"/>
            <a:ext cx="2580875"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Science-related populism</a:t>
            </a:r>
            <a:endParaRPr sz="1600">
              <a:solidFill>
                <a:schemeClr val="dk1"/>
              </a:solidFill>
              <a:latin typeface="Arial"/>
              <a:ea typeface="Arial"/>
              <a:cs typeface="Arial"/>
              <a:sym typeface="Arial"/>
            </a:endParaRPr>
          </a:p>
        </p:txBody>
      </p:sp>
      <p:cxnSp>
        <p:nvCxnSpPr>
          <p:cNvPr id="510" name="Google Shape;510;p38"/>
          <p:cNvCxnSpPr/>
          <p:nvPr/>
        </p:nvCxnSpPr>
        <p:spPr>
          <a:xfrm rot="10800000" flipH="1">
            <a:off x="4965816" y="2273570"/>
            <a:ext cx="6840000" cy="18511"/>
          </a:xfrm>
          <a:prstGeom prst="straightConnector1">
            <a:avLst/>
          </a:prstGeom>
          <a:solidFill>
            <a:schemeClr val="accent1"/>
          </a:solidFill>
          <a:ln w="38100" cap="flat" cmpd="sng">
            <a:solidFill>
              <a:srgbClr val="EA9E7B"/>
            </a:solidFill>
            <a:prstDash val="solid"/>
            <a:round/>
            <a:headEnd type="none" w="sm" len="sm"/>
            <a:tailEnd type="none" w="sm" len="sm"/>
          </a:ln>
        </p:spPr>
      </p:cxnSp>
      <p:cxnSp>
        <p:nvCxnSpPr>
          <p:cNvPr id="511" name="Google Shape;511;p38"/>
          <p:cNvCxnSpPr/>
          <p:nvPr/>
        </p:nvCxnSpPr>
        <p:spPr>
          <a:xfrm>
            <a:off x="4655840" y="242132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512" name="Google Shape;512;p38"/>
          <p:cNvSpPr/>
          <p:nvPr/>
        </p:nvSpPr>
        <p:spPr>
          <a:xfrm>
            <a:off x="4991540" y="5938800"/>
            <a:ext cx="1422388"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(Mede &amp; Schäfer, 2020)</a:t>
            </a:r>
            <a:endParaRPr/>
          </a:p>
        </p:txBody>
      </p:sp>
      <p:sp>
        <p:nvSpPr>
          <p:cNvPr id="513" name="Google Shape;513;p38"/>
          <p:cNvSpPr/>
          <p:nvPr/>
        </p:nvSpPr>
        <p:spPr>
          <a:xfrm>
            <a:off x="815132" y="2381141"/>
            <a:ext cx="11185524" cy="4000187"/>
          </a:xfrm>
          <a:prstGeom prst="rect">
            <a:avLst/>
          </a:prstGeom>
          <a:solidFill>
            <a:schemeClr val="lt1">
              <a:alpha val="89803"/>
            </a:scheme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14" name="Google Shape;514;p38"/>
          <p:cNvSpPr/>
          <p:nvPr/>
        </p:nvSpPr>
        <p:spPr>
          <a:xfrm>
            <a:off x="7546691" y="2708984"/>
            <a:ext cx="1717661"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academic elite</a:t>
            </a:r>
            <a:endParaRPr/>
          </a:p>
        </p:txBody>
      </p:sp>
      <p:grpSp>
        <p:nvGrpSpPr>
          <p:cNvPr id="515" name="Google Shape;515;p38"/>
          <p:cNvGrpSpPr/>
          <p:nvPr/>
        </p:nvGrpSpPr>
        <p:grpSpPr>
          <a:xfrm>
            <a:off x="9348221" y="2698588"/>
            <a:ext cx="2685282" cy="594963"/>
            <a:chOff x="9322044" y="5579779"/>
            <a:chExt cx="2344265" cy="594963"/>
          </a:xfrm>
        </p:grpSpPr>
        <p:pic>
          <p:nvPicPr>
            <p:cNvPr id="516" name="Google Shape;516;p38" descr="Teufelsgesicht mit einfarbiger Füllung mit einfarbiger Füllung"/>
            <p:cNvPicPr preferRelativeResize="0"/>
            <p:nvPr/>
          </p:nvPicPr>
          <p:blipFill rotWithShape="1">
            <a:blip r:embed="rId3">
              <a:alphaModFix/>
            </a:blip>
            <a:srcRect/>
            <a:stretch/>
          </p:blipFill>
          <p:spPr>
            <a:xfrm>
              <a:off x="9325840" y="5605803"/>
              <a:ext cx="219997" cy="252000"/>
            </a:xfrm>
            <a:prstGeom prst="rect">
              <a:avLst/>
            </a:prstGeom>
            <a:noFill/>
            <a:ln>
              <a:noFill/>
            </a:ln>
          </p:spPr>
        </p:pic>
        <p:sp>
          <p:nvSpPr>
            <p:cNvPr id="517" name="Google Shape;517;p38"/>
            <p:cNvSpPr txBox="1"/>
            <p:nvPr/>
          </p:nvSpPr>
          <p:spPr>
            <a:xfrm>
              <a:off x="9581768" y="5579779"/>
              <a:ext cx="2084541" cy="585525"/>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400" b="1">
                  <a:solidFill>
                    <a:srgbClr val="000000"/>
                  </a:solidFill>
                  <a:latin typeface="Arial"/>
                  <a:ea typeface="Arial"/>
                  <a:cs typeface="Arial"/>
                  <a:sym typeface="Arial"/>
                </a:rPr>
                <a:t>scientists, experts, unis</a:t>
              </a:r>
              <a:endParaRPr/>
            </a:p>
            <a:p>
              <a:pPr marL="0" marR="0" lvl="0" indent="0" algn="l" rtl="0">
                <a:spcBef>
                  <a:spcPts val="600"/>
                </a:spcBef>
                <a:spcAft>
                  <a:spcPts val="0"/>
                </a:spcAft>
                <a:buNone/>
              </a:pPr>
              <a:r>
                <a:rPr lang="en-US" sz="1400" b="1">
                  <a:solidFill>
                    <a:srgbClr val="000000"/>
                  </a:solidFill>
                  <a:latin typeface="Arial"/>
                  <a:ea typeface="Arial"/>
                  <a:cs typeface="Arial"/>
                  <a:sym typeface="Arial"/>
                </a:rPr>
                <a:t>produce useless knowledge</a:t>
              </a:r>
              <a:endParaRPr/>
            </a:p>
          </p:txBody>
        </p:sp>
        <p:pic>
          <p:nvPicPr>
            <p:cNvPr id="518" name="Google Shape;518;p38" descr="Teufelsgesicht mit einfarbiger Füllung mit einfarbiger Füllung"/>
            <p:cNvPicPr preferRelativeResize="0"/>
            <p:nvPr/>
          </p:nvPicPr>
          <p:blipFill rotWithShape="1">
            <a:blip r:embed="rId3">
              <a:alphaModFix/>
            </a:blip>
            <a:srcRect/>
            <a:stretch/>
          </p:blipFill>
          <p:spPr>
            <a:xfrm>
              <a:off x="9322044" y="5922742"/>
              <a:ext cx="219997" cy="252000"/>
            </a:xfrm>
            <a:prstGeom prst="rect">
              <a:avLst/>
            </a:prstGeom>
            <a:noFill/>
            <a:ln>
              <a:noFill/>
            </a:ln>
          </p:spPr>
        </p:pic>
      </p:grpSp>
      <p:sp>
        <p:nvSpPr>
          <p:cNvPr id="519" name="Google Shape;519;p38"/>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520" name="Google Shape;520;p38"/>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43" name="Google Shape;100;p17">
            <a:extLst>
              <a:ext uri="{FF2B5EF4-FFF2-40B4-BE49-F238E27FC236}">
                <a16:creationId xmlns:a16="http://schemas.microsoft.com/office/drawing/2014/main" id="{D873D491-D86E-4A7A-9DF6-B703B52E8789}"/>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39"/>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Conceptualizing science-related populism</a:t>
            </a:r>
            <a:endParaRPr sz="2300"/>
          </a:p>
        </p:txBody>
      </p:sp>
      <p:sp>
        <p:nvSpPr>
          <p:cNvPr id="528" name="Google Shape;528;p39"/>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23</a:t>
            </a:fld>
            <a:endParaRPr/>
          </a:p>
        </p:txBody>
      </p:sp>
      <p:sp>
        <p:nvSpPr>
          <p:cNvPr id="529" name="Google Shape;529;p39"/>
          <p:cNvSpPr/>
          <p:nvPr/>
        </p:nvSpPr>
        <p:spPr>
          <a:xfrm>
            <a:off x="983431" y="2444792"/>
            <a:ext cx="3362431" cy="3888000"/>
          </a:xfrm>
          <a:prstGeom prst="rect">
            <a:avLst/>
          </a:prstGeom>
          <a:solidFill>
            <a:schemeClr val="dk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30" name="Google Shape;530;p39"/>
          <p:cNvSpPr/>
          <p:nvPr/>
        </p:nvSpPr>
        <p:spPr>
          <a:xfrm>
            <a:off x="983431" y="1841141"/>
            <a:ext cx="2376264"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Populism</a:t>
            </a:r>
            <a:endParaRPr sz="1600">
              <a:solidFill>
                <a:schemeClr val="dk1"/>
              </a:solidFill>
              <a:latin typeface="Arial"/>
              <a:ea typeface="Arial"/>
              <a:cs typeface="Arial"/>
              <a:sym typeface="Arial"/>
            </a:endParaRPr>
          </a:p>
        </p:txBody>
      </p:sp>
      <p:sp>
        <p:nvSpPr>
          <p:cNvPr id="531" name="Google Shape;531;p39"/>
          <p:cNvSpPr/>
          <p:nvPr/>
        </p:nvSpPr>
        <p:spPr>
          <a:xfrm>
            <a:off x="1961529" y="5589304"/>
            <a:ext cx="1478255"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532" name="Google Shape;532;p39"/>
          <p:cNvSpPr/>
          <p:nvPr/>
        </p:nvSpPr>
        <p:spPr>
          <a:xfrm>
            <a:off x="1962937" y="2708984"/>
            <a:ext cx="1476847"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elite</a:t>
            </a:r>
            <a:endParaRPr/>
          </a:p>
        </p:txBody>
      </p:sp>
      <p:sp>
        <p:nvSpPr>
          <p:cNvPr id="533" name="Google Shape;533;p39"/>
          <p:cNvSpPr/>
          <p:nvPr/>
        </p:nvSpPr>
        <p:spPr>
          <a:xfrm>
            <a:off x="1978426" y="4115910"/>
            <a:ext cx="1444462"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534" name="Google Shape;534;p39"/>
          <p:cNvSpPr txBox="1"/>
          <p:nvPr/>
        </p:nvSpPr>
        <p:spPr>
          <a:xfrm>
            <a:off x="2833967" y="3407835"/>
            <a:ext cx="1158084"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535" name="Google Shape;535;p39"/>
          <p:cNvSpPr txBox="1"/>
          <p:nvPr/>
        </p:nvSpPr>
        <p:spPr>
          <a:xfrm>
            <a:off x="2833966" y="5064139"/>
            <a:ext cx="122464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536" name="Google Shape;536;p39"/>
          <p:cNvCxnSpPr>
            <a:stCxn id="531" idx="0"/>
            <a:endCxn id="533" idx="2"/>
          </p:cNvCxnSpPr>
          <p:nvPr/>
        </p:nvCxnSpPr>
        <p:spPr>
          <a:xfrm rot="-5400000">
            <a:off x="2235057" y="5123104"/>
            <a:ext cx="931800" cy="600"/>
          </a:xfrm>
          <a:prstGeom prst="curvedConnector3">
            <a:avLst>
              <a:gd name="adj1" fmla="val 49316"/>
            </a:avLst>
          </a:prstGeom>
          <a:solidFill>
            <a:schemeClr val="accent1"/>
          </a:solidFill>
          <a:ln w="57150" cap="flat" cmpd="sng">
            <a:solidFill>
              <a:schemeClr val="dk1"/>
            </a:solidFill>
            <a:prstDash val="solid"/>
            <a:round/>
            <a:headEnd type="none" w="sm" len="sm"/>
            <a:tailEnd type="triangle" w="med" len="med"/>
          </a:ln>
        </p:spPr>
      </p:cxnSp>
      <p:cxnSp>
        <p:nvCxnSpPr>
          <p:cNvPr id="537" name="Google Shape;537;p39"/>
          <p:cNvCxnSpPr>
            <a:stCxn id="532" idx="2"/>
            <a:endCxn id="533" idx="0"/>
          </p:cNvCxnSpPr>
          <p:nvPr/>
        </p:nvCxnSpPr>
        <p:spPr>
          <a:xfrm rot="5400000">
            <a:off x="2285561" y="3700184"/>
            <a:ext cx="831000" cy="600"/>
          </a:xfrm>
          <a:prstGeom prst="curvedConnector3">
            <a:avLst>
              <a:gd name="adj1" fmla="val 49996"/>
            </a:avLst>
          </a:prstGeom>
          <a:solidFill>
            <a:schemeClr val="accent1"/>
          </a:solidFill>
          <a:ln w="57150" cap="flat" cmpd="sng">
            <a:solidFill>
              <a:schemeClr val="dk1"/>
            </a:solidFill>
            <a:prstDash val="solid"/>
            <a:round/>
            <a:headEnd type="none" w="sm" len="sm"/>
            <a:tailEnd type="triangle" w="med" len="med"/>
          </a:ln>
        </p:spPr>
      </p:cxnSp>
      <p:sp>
        <p:nvSpPr>
          <p:cNvPr id="538" name="Google Shape;538;p39"/>
          <p:cNvSpPr/>
          <p:nvPr/>
        </p:nvSpPr>
        <p:spPr>
          <a:xfrm rot="-407669">
            <a:off x="1774410" y="3798347"/>
            <a:ext cx="695940"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political</a:t>
            </a:r>
            <a:endParaRPr/>
          </a:p>
        </p:txBody>
      </p:sp>
      <p:cxnSp>
        <p:nvCxnSpPr>
          <p:cNvPr id="539" name="Google Shape;539;p39"/>
          <p:cNvCxnSpPr/>
          <p:nvPr/>
        </p:nvCxnSpPr>
        <p:spPr>
          <a:xfrm>
            <a:off x="983431" y="2288398"/>
            <a:ext cx="3362431" cy="0"/>
          </a:xfrm>
          <a:prstGeom prst="straightConnector1">
            <a:avLst/>
          </a:prstGeom>
          <a:solidFill>
            <a:schemeClr val="accent1"/>
          </a:solidFill>
          <a:ln w="38100" cap="flat" cmpd="sng">
            <a:solidFill>
              <a:schemeClr val="dk2"/>
            </a:solidFill>
            <a:prstDash val="solid"/>
            <a:round/>
            <a:headEnd type="none" w="sm" len="sm"/>
            <a:tailEnd type="none" w="sm" len="sm"/>
          </a:ln>
        </p:spPr>
      </p:cxnSp>
      <p:sp>
        <p:nvSpPr>
          <p:cNvPr id="540" name="Google Shape;540;p39"/>
          <p:cNvSpPr/>
          <p:nvPr/>
        </p:nvSpPr>
        <p:spPr>
          <a:xfrm>
            <a:off x="1001480" y="5938800"/>
            <a:ext cx="947017"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(Taggart, 2000)</a:t>
            </a:r>
            <a:endParaRPr/>
          </a:p>
        </p:txBody>
      </p:sp>
      <p:sp>
        <p:nvSpPr>
          <p:cNvPr id="541" name="Google Shape;541;p39"/>
          <p:cNvSpPr/>
          <p:nvPr/>
        </p:nvSpPr>
        <p:spPr>
          <a:xfrm>
            <a:off x="4965816" y="2449317"/>
            <a:ext cx="3420000" cy="3888000"/>
          </a:xfrm>
          <a:prstGeom prst="rect">
            <a:avLst/>
          </a:prstGeom>
          <a:solidFill>
            <a:srgbClr val="EA9E7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42" name="Google Shape;542;p39"/>
          <p:cNvSpPr/>
          <p:nvPr/>
        </p:nvSpPr>
        <p:spPr>
          <a:xfrm>
            <a:off x="8385816" y="2452864"/>
            <a:ext cx="3420000" cy="3888000"/>
          </a:xfrm>
          <a:prstGeom prst="rect">
            <a:avLst/>
          </a:prstGeom>
          <a:solidFill>
            <a:srgbClr val="F7DED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43" name="Google Shape;543;p39"/>
          <p:cNvSpPr/>
          <p:nvPr/>
        </p:nvSpPr>
        <p:spPr>
          <a:xfrm>
            <a:off x="7544565" y="5589304"/>
            <a:ext cx="1719299"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544" name="Google Shape;544;p39"/>
          <p:cNvSpPr/>
          <p:nvPr/>
        </p:nvSpPr>
        <p:spPr>
          <a:xfrm>
            <a:off x="7546691" y="2708984"/>
            <a:ext cx="1717661"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academic elite</a:t>
            </a:r>
            <a:endParaRPr/>
          </a:p>
        </p:txBody>
      </p:sp>
      <p:sp>
        <p:nvSpPr>
          <p:cNvPr id="545" name="Google Shape;545;p39"/>
          <p:cNvSpPr txBox="1"/>
          <p:nvPr/>
        </p:nvSpPr>
        <p:spPr>
          <a:xfrm>
            <a:off x="5423984" y="3197334"/>
            <a:ext cx="105717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546" name="Google Shape;546;p39"/>
          <p:cNvSpPr txBox="1"/>
          <p:nvPr/>
        </p:nvSpPr>
        <p:spPr>
          <a:xfrm>
            <a:off x="5423984" y="5435932"/>
            <a:ext cx="117607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547" name="Google Shape;547;p39"/>
          <p:cNvCxnSpPr>
            <a:stCxn id="543" idx="1"/>
          </p:cNvCxnSpPr>
          <p:nvPr/>
        </p:nvCxnSpPr>
        <p:spPr>
          <a:xfrm rot="10800000">
            <a:off x="5994765" y="4734304"/>
            <a:ext cx="15498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548" name="Google Shape;548;p39"/>
          <p:cNvCxnSpPr>
            <a:stCxn id="544" idx="1"/>
          </p:cNvCxnSpPr>
          <p:nvPr/>
        </p:nvCxnSpPr>
        <p:spPr>
          <a:xfrm flipH="1">
            <a:off x="5994791" y="2996984"/>
            <a:ext cx="15519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549" name="Google Shape;549;p39"/>
          <p:cNvSpPr/>
          <p:nvPr/>
        </p:nvSpPr>
        <p:spPr>
          <a:xfrm>
            <a:off x="10056440" y="4192706"/>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Truth-speaking sovereignty</a:t>
            </a:r>
            <a:endParaRPr/>
          </a:p>
        </p:txBody>
      </p:sp>
      <p:cxnSp>
        <p:nvCxnSpPr>
          <p:cNvPr id="550" name="Google Shape;550;p39"/>
          <p:cNvCxnSpPr>
            <a:stCxn id="544" idx="3"/>
            <a:endCxn id="549" idx="0"/>
          </p:cNvCxnSpPr>
          <p:nvPr/>
        </p:nvCxnSpPr>
        <p:spPr>
          <a:xfrm>
            <a:off x="9264352" y="2996984"/>
            <a:ext cx="15198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551" name="Google Shape;551;p39"/>
          <p:cNvCxnSpPr>
            <a:stCxn id="543" idx="3"/>
            <a:endCxn id="549" idx="2"/>
          </p:cNvCxnSpPr>
          <p:nvPr/>
        </p:nvCxnSpPr>
        <p:spPr>
          <a:xfrm rot="10800000" flipH="1">
            <a:off x="9263864" y="4734304"/>
            <a:ext cx="15201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552" name="Google Shape;552;p39"/>
          <p:cNvSpPr txBox="1"/>
          <p:nvPr/>
        </p:nvSpPr>
        <p:spPr>
          <a:xfrm>
            <a:off x="10295414" y="3197334"/>
            <a:ext cx="1057170"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553" name="Google Shape;553;p39"/>
          <p:cNvSpPr txBox="1"/>
          <p:nvPr/>
        </p:nvSpPr>
        <p:spPr>
          <a:xfrm>
            <a:off x="10163451" y="5435932"/>
            <a:ext cx="1189133"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sp>
        <p:nvSpPr>
          <p:cNvPr id="554" name="Google Shape;554;p39"/>
          <p:cNvSpPr/>
          <p:nvPr/>
        </p:nvSpPr>
        <p:spPr>
          <a:xfrm>
            <a:off x="4965816" y="1844824"/>
            <a:ext cx="2580875"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Science-related populism</a:t>
            </a:r>
            <a:endParaRPr sz="1600">
              <a:solidFill>
                <a:schemeClr val="dk1"/>
              </a:solidFill>
              <a:latin typeface="Arial"/>
              <a:ea typeface="Arial"/>
              <a:cs typeface="Arial"/>
              <a:sym typeface="Arial"/>
            </a:endParaRPr>
          </a:p>
        </p:txBody>
      </p:sp>
      <p:cxnSp>
        <p:nvCxnSpPr>
          <p:cNvPr id="555" name="Google Shape;555;p39"/>
          <p:cNvCxnSpPr/>
          <p:nvPr/>
        </p:nvCxnSpPr>
        <p:spPr>
          <a:xfrm rot="10800000" flipH="1">
            <a:off x="4965816" y="2273570"/>
            <a:ext cx="6840000" cy="18511"/>
          </a:xfrm>
          <a:prstGeom prst="straightConnector1">
            <a:avLst/>
          </a:prstGeom>
          <a:solidFill>
            <a:schemeClr val="accent1"/>
          </a:solidFill>
          <a:ln w="38100" cap="flat" cmpd="sng">
            <a:solidFill>
              <a:srgbClr val="EA9E7B"/>
            </a:solidFill>
            <a:prstDash val="solid"/>
            <a:round/>
            <a:headEnd type="none" w="sm" len="sm"/>
            <a:tailEnd type="none" w="sm" len="sm"/>
          </a:ln>
        </p:spPr>
      </p:cxnSp>
      <p:cxnSp>
        <p:nvCxnSpPr>
          <p:cNvPr id="556" name="Google Shape;556;p39"/>
          <p:cNvCxnSpPr/>
          <p:nvPr/>
        </p:nvCxnSpPr>
        <p:spPr>
          <a:xfrm>
            <a:off x="4655840" y="242132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557" name="Google Shape;557;p39"/>
          <p:cNvSpPr/>
          <p:nvPr/>
        </p:nvSpPr>
        <p:spPr>
          <a:xfrm>
            <a:off x="4991540" y="5938800"/>
            <a:ext cx="1422388"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(Mede &amp; Schäfer, 2020)</a:t>
            </a:r>
            <a:endParaRPr/>
          </a:p>
        </p:txBody>
      </p:sp>
      <p:sp>
        <p:nvSpPr>
          <p:cNvPr id="558" name="Google Shape;558;p39"/>
          <p:cNvSpPr/>
          <p:nvPr/>
        </p:nvSpPr>
        <p:spPr>
          <a:xfrm>
            <a:off x="815132" y="2381141"/>
            <a:ext cx="11185524" cy="4000187"/>
          </a:xfrm>
          <a:prstGeom prst="rect">
            <a:avLst/>
          </a:prstGeom>
          <a:solidFill>
            <a:schemeClr val="lt1">
              <a:alpha val="89803"/>
            </a:scheme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59" name="Google Shape;559;p39"/>
          <p:cNvSpPr/>
          <p:nvPr/>
        </p:nvSpPr>
        <p:spPr>
          <a:xfrm>
            <a:off x="5267043" y="4192705"/>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560" name="Google Shape;560;p39"/>
          <p:cNvSpPr/>
          <p:nvPr/>
        </p:nvSpPr>
        <p:spPr>
          <a:xfrm rot="-407669">
            <a:off x="4740621" y="3901014"/>
            <a:ext cx="1164813"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science-related</a:t>
            </a:r>
            <a:endParaRPr/>
          </a:p>
        </p:txBody>
      </p:sp>
      <p:grpSp>
        <p:nvGrpSpPr>
          <p:cNvPr id="561" name="Google Shape;561;p39"/>
          <p:cNvGrpSpPr/>
          <p:nvPr/>
        </p:nvGrpSpPr>
        <p:grpSpPr>
          <a:xfrm>
            <a:off x="6788887" y="4193501"/>
            <a:ext cx="2453520" cy="597601"/>
            <a:chOff x="9309839" y="5567703"/>
            <a:chExt cx="2453520" cy="597601"/>
          </a:xfrm>
        </p:grpSpPr>
        <p:pic>
          <p:nvPicPr>
            <p:cNvPr id="562" name="Google Shape;562;p39" descr="Richter mit einfarbiger Füllung"/>
            <p:cNvPicPr preferRelativeResize="0"/>
            <p:nvPr/>
          </p:nvPicPr>
          <p:blipFill rotWithShape="1">
            <a:blip r:embed="rId3">
              <a:alphaModFix/>
            </a:blip>
            <a:srcRect/>
            <a:stretch/>
          </p:blipFill>
          <p:spPr>
            <a:xfrm>
              <a:off x="9309839" y="5567703"/>
              <a:ext cx="252000" cy="252000"/>
            </a:xfrm>
            <a:prstGeom prst="rect">
              <a:avLst/>
            </a:prstGeom>
            <a:noFill/>
            <a:ln>
              <a:noFill/>
            </a:ln>
          </p:spPr>
        </p:pic>
        <p:sp>
          <p:nvSpPr>
            <p:cNvPr id="563" name="Google Shape;563;p39"/>
            <p:cNvSpPr txBox="1"/>
            <p:nvPr/>
          </p:nvSpPr>
          <p:spPr>
            <a:xfrm>
              <a:off x="9581768" y="5579779"/>
              <a:ext cx="2181591" cy="585525"/>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400" b="1">
                  <a:solidFill>
                    <a:srgbClr val="000000"/>
                  </a:solidFill>
                  <a:latin typeface="Arial"/>
                  <a:ea typeface="Arial"/>
                  <a:cs typeface="Arial"/>
                  <a:sym typeface="Arial"/>
                </a:rPr>
                <a:t>right to determine research agendas</a:t>
              </a:r>
              <a:endParaRPr/>
            </a:p>
          </p:txBody>
        </p:sp>
      </p:grpSp>
      <p:sp>
        <p:nvSpPr>
          <p:cNvPr id="564" name="Google Shape;564;p39"/>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565" name="Google Shape;565;p39"/>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42" name="Google Shape;100;p17">
            <a:extLst>
              <a:ext uri="{FF2B5EF4-FFF2-40B4-BE49-F238E27FC236}">
                <a16:creationId xmlns:a16="http://schemas.microsoft.com/office/drawing/2014/main" id="{74AC80A2-BD2A-4D0B-81C8-533E8DC6C9EE}"/>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40"/>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Conceptualizing science-related populism</a:t>
            </a:r>
            <a:endParaRPr sz="2300"/>
          </a:p>
        </p:txBody>
      </p:sp>
      <p:sp>
        <p:nvSpPr>
          <p:cNvPr id="573" name="Google Shape;573;p40"/>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24</a:t>
            </a:fld>
            <a:endParaRPr/>
          </a:p>
        </p:txBody>
      </p:sp>
      <p:sp>
        <p:nvSpPr>
          <p:cNvPr id="574" name="Google Shape;574;p40"/>
          <p:cNvSpPr/>
          <p:nvPr/>
        </p:nvSpPr>
        <p:spPr>
          <a:xfrm>
            <a:off x="983431" y="2444792"/>
            <a:ext cx="3362431" cy="3888000"/>
          </a:xfrm>
          <a:prstGeom prst="rect">
            <a:avLst/>
          </a:prstGeom>
          <a:solidFill>
            <a:schemeClr val="dk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75" name="Google Shape;575;p40"/>
          <p:cNvSpPr/>
          <p:nvPr/>
        </p:nvSpPr>
        <p:spPr>
          <a:xfrm>
            <a:off x="983431" y="1841141"/>
            <a:ext cx="2376264"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Populism</a:t>
            </a:r>
            <a:endParaRPr sz="1600">
              <a:solidFill>
                <a:schemeClr val="dk1"/>
              </a:solidFill>
              <a:latin typeface="Arial"/>
              <a:ea typeface="Arial"/>
              <a:cs typeface="Arial"/>
              <a:sym typeface="Arial"/>
            </a:endParaRPr>
          </a:p>
        </p:txBody>
      </p:sp>
      <p:sp>
        <p:nvSpPr>
          <p:cNvPr id="576" name="Google Shape;576;p40"/>
          <p:cNvSpPr/>
          <p:nvPr/>
        </p:nvSpPr>
        <p:spPr>
          <a:xfrm>
            <a:off x="1961529" y="5589304"/>
            <a:ext cx="1478255"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577" name="Google Shape;577;p40"/>
          <p:cNvSpPr/>
          <p:nvPr/>
        </p:nvSpPr>
        <p:spPr>
          <a:xfrm>
            <a:off x="1962937" y="2708984"/>
            <a:ext cx="1476847"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elite</a:t>
            </a:r>
            <a:endParaRPr/>
          </a:p>
        </p:txBody>
      </p:sp>
      <p:sp>
        <p:nvSpPr>
          <p:cNvPr id="578" name="Google Shape;578;p40"/>
          <p:cNvSpPr/>
          <p:nvPr/>
        </p:nvSpPr>
        <p:spPr>
          <a:xfrm>
            <a:off x="1978426" y="4115910"/>
            <a:ext cx="1444462"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579" name="Google Shape;579;p40"/>
          <p:cNvSpPr txBox="1"/>
          <p:nvPr/>
        </p:nvSpPr>
        <p:spPr>
          <a:xfrm>
            <a:off x="2833967" y="3407835"/>
            <a:ext cx="1158084"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580" name="Google Shape;580;p40"/>
          <p:cNvSpPr txBox="1"/>
          <p:nvPr/>
        </p:nvSpPr>
        <p:spPr>
          <a:xfrm>
            <a:off x="2833966" y="5064139"/>
            <a:ext cx="122464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581" name="Google Shape;581;p40"/>
          <p:cNvCxnSpPr>
            <a:stCxn id="576" idx="0"/>
            <a:endCxn id="578" idx="2"/>
          </p:cNvCxnSpPr>
          <p:nvPr/>
        </p:nvCxnSpPr>
        <p:spPr>
          <a:xfrm rot="-5400000">
            <a:off x="2235057" y="5123104"/>
            <a:ext cx="931800" cy="600"/>
          </a:xfrm>
          <a:prstGeom prst="curvedConnector3">
            <a:avLst>
              <a:gd name="adj1" fmla="val 49316"/>
            </a:avLst>
          </a:prstGeom>
          <a:solidFill>
            <a:schemeClr val="accent1"/>
          </a:solidFill>
          <a:ln w="57150" cap="flat" cmpd="sng">
            <a:solidFill>
              <a:schemeClr val="dk1"/>
            </a:solidFill>
            <a:prstDash val="solid"/>
            <a:round/>
            <a:headEnd type="none" w="sm" len="sm"/>
            <a:tailEnd type="triangle" w="med" len="med"/>
          </a:ln>
        </p:spPr>
      </p:cxnSp>
      <p:cxnSp>
        <p:nvCxnSpPr>
          <p:cNvPr id="582" name="Google Shape;582;p40"/>
          <p:cNvCxnSpPr>
            <a:stCxn id="577" idx="2"/>
            <a:endCxn id="578" idx="0"/>
          </p:cNvCxnSpPr>
          <p:nvPr/>
        </p:nvCxnSpPr>
        <p:spPr>
          <a:xfrm rot="5400000">
            <a:off x="2285561" y="3700184"/>
            <a:ext cx="831000" cy="600"/>
          </a:xfrm>
          <a:prstGeom prst="curvedConnector3">
            <a:avLst>
              <a:gd name="adj1" fmla="val 49996"/>
            </a:avLst>
          </a:prstGeom>
          <a:solidFill>
            <a:schemeClr val="accent1"/>
          </a:solidFill>
          <a:ln w="57150" cap="flat" cmpd="sng">
            <a:solidFill>
              <a:schemeClr val="dk1"/>
            </a:solidFill>
            <a:prstDash val="solid"/>
            <a:round/>
            <a:headEnd type="none" w="sm" len="sm"/>
            <a:tailEnd type="triangle" w="med" len="med"/>
          </a:ln>
        </p:spPr>
      </p:cxnSp>
      <p:sp>
        <p:nvSpPr>
          <p:cNvPr id="583" name="Google Shape;583;p40"/>
          <p:cNvSpPr/>
          <p:nvPr/>
        </p:nvSpPr>
        <p:spPr>
          <a:xfrm rot="-407669">
            <a:off x="1774410" y="3798347"/>
            <a:ext cx="695940"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political</a:t>
            </a:r>
            <a:endParaRPr/>
          </a:p>
        </p:txBody>
      </p:sp>
      <p:cxnSp>
        <p:nvCxnSpPr>
          <p:cNvPr id="584" name="Google Shape;584;p40"/>
          <p:cNvCxnSpPr/>
          <p:nvPr/>
        </p:nvCxnSpPr>
        <p:spPr>
          <a:xfrm>
            <a:off x="983431" y="2288398"/>
            <a:ext cx="3362431" cy="0"/>
          </a:xfrm>
          <a:prstGeom prst="straightConnector1">
            <a:avLst/>
          </a:prstGeom>
          <a:solidFill>
            <a:schemeClr val="accent1"/>
          </a:solidFill>
          <a:ln w="38100" cap="flat" cmpd="sng">
            <a:solidFill>
              <a:schemeClr val="dk2"/>
            </a:solidFill>
            <a:prstDash val="solid"/>
            <a:round/>
            <a:headEnd type="none" w="sm" len="sm"/>
            <a:tailEnd type="none" w="sm" len="sm"/>
          </a:ln>
        </p:spPr>
      </p:cxnSp>
      <p:sp>
        <p:nvSpPr>
          <p:cNvPr id="585" name="Google Shape;585;p40"/>
          <p:cNvSpPr/>
          <p:nvPr/>
        </p:nvSpPr>
        <p:spPr>
          <a:xfrm>
            <a:off x="1001480" y="5938800"/>
            <a:ext cx="947017"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(Taggart, 2000)</a:t>
            </a:r>
            <a:endParaRPr/>
          </a:p>
        </p:txBody>
      </p:sp>
      <p:sp>
        <p:nvSpPr>
          <p:cNvPr id="586" name="Google Shape;586;p40"/>
          <p:cNvSpPr/>
          <p:nvPr/>
        </p:nvSpPr>
        <p:spPr>
          <a:xfrm>
            <a:off x="4965816" y="2449317"/>
            <a:ext cx="3420000" cy="3888000"/>
          </a:xfrm>
          <a:prstGeom prst="rect">
            <a:avLst/>
          </a:prstGeom>
          <a:solidFill>
            <a:srgbClr val="EA9E7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87" name="Google Shape;587;p40"/>
          <p:cNvSpPr/>
          <p:nvPr/>
        </p:nvSpPr>
        <p:spPr>
          <a:xfrm>
            <a:off x="8385816" y="2452864"/>
            <a:ext cx="3420000" cy="3888000"/>
          </a:xfrm>
          <a:prstGeom prst="rect">
            <a:avLst/>
          </a:prstGeom>
          <a:solidFill>
            <a:srgbClr val="F7DED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588" name="Google Shape;588;p40"/>
          <p:cNvSpPr/>
          <p:nvPr/>
        </p:nvSpPr>
        <p:spPr>
          <a:xfrm>
            <a:off x="7544565" y="5589304"/>
            <a:ext cx="1719299"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589" name="Google Shape;589;p40"/>
          <p:cNvSpPr/>
          <p:nvPr/>
        </p:nvSpPr>
        <p:spPr>
          <a:xfrm>
            <a:off x="7546691" y="2708984"/>
            <a:ext cx="1717661"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academic elite</a:t>
            </a:r>
            <a:endParaRPr/>
          </a:p>
        </p:txBody>
      </p:sp>
      <p:sp>
        <p:nvSpPr>
          <p:cNvPr id="590" name="Google Shape;590;p40"/>
          <p:cNvSpPr/>
          <p:nvPr/>
        </p:nvSpPr>
        <p:spPr>
          <a:xfrm>
            <a:off x="5267043" y="4192705"/>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591" name="Google Shape;591;p40"/>
          <p:cNvSpPr txBox="1"/>
          <p:nvPr/>
        </p:nvSpPr>
        <p:spPr>
          <a:xfrm>
            <a:off x="5423984" y="3197334"/>
            <a:ext cx="105717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592" name="Google Shape;592;p40"/>
          <p:cNvSpPr txBox="1"/>
          <p:nvPr/>
        </p:nvSpPr>
        <p:spPr>
          <a:xfrm>
            <a:off x="5423984" y="5435932"/>
            <a:ext cx="117607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593" name="Google Shape;593;p40"/>
          <p:cNvCxnSpPr>
            <a:stCxn id="588" idx="1"/>
            <a:endCxn id="590" idx="2"/>
          </p:cNvCxnSpPr>
          <p:nvPr/>
        </p:nvCxnSpPr>
        <p:spPr>
          <a:xfrm rot="10800000">
            <a:off x="5994765" y="4734304"/>
            <a:ext cx="15498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594" name="Google Shape;594;p40"/>
          <p:cNvCxnSpPr>
            <a:stCxn id="589" idx="1"/>
            <a:endCxn id="590" idx="0"/>
          </p:cNvCxnSpPr>
          <p:nvPr/>
        </p:nvCxnSpPr>
        <p:spPr>
          <a:xfrm flipH="1">
            <a:off x="5994791" y="2996984"/>
            <a:ext cx="15519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595" name="Google Shape;595;p40"/>
          <p:cNvCxnSpPr>
            <a:stCxn id="589" idx="3"/>
          </p:cNvCxnSpPr>
          <p:nvPr/>
        </p:nvCxnSpPr>
        <p:spPr>
          <a:xfrm>
            <a:off x="9264352" y="2996984"/>
            <a:ext cx="15198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596" name="Google Shape;596;p40"/>
          <p:cNvCxnSpPr>
            <a:stCxn id="588" idx="3"/>
          </p:cNvCxnSpPr>
          <p:nvPr/>
        </p:nvCxnSpPr>
        <p:spPr>
          <a:xfrm rot="10800000" flipH="1">
            <a:off x="9263864" y="4734304"/>
            <a:ext cx="15201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597" name="Google Shape;597;p40"/>
          <p:cNvSpPr txBox="1"/>
          <p:nvPr/>
        </p:nvSpPr>
        <p:spPr>
          <a:xfrm>
            <a:off x="10295414" y="3197334"/>
            <a:ext cx="1057170"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598" name="Google Shape;598;p40"/>
          <p:cNvSpPr txBox="1"/>
          <p:nvPr/>
        </p:nvSpPr>
        <p:spPr>
          <a:xfrm>
            <a:off x="10163451" y="5435932"/>
            <a:ext cx="1189133"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sp>
        <p:nvSpPr>
          <p:cNvPr id="599" name="Google Shape;599;p40"/>
          <p:cNvSpPr/>
          <p:nvPr/>
        </p:nvSpPr>
        <p:spPr>
          <a:xfrm rot="-407669">
            <a:off x="4740621" y="3901014"/>
            <a:ext cx="1164813"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science-related</a:t>
            </a:r>
            <a:endParaRPr/>
          </a:p>
        </p:txBody>
      </p:sp>
      <p:sp>
        <p:nvSpPr>
          <p:cNvPr id="600" name="Google Shape;600;p40"/>
          <p:cNvSpPr/>
          <p:nvPr/>
        </p:nvSpPr>
        <p:spPr>
          <a:xfrm>
            <a:off x="4965816" y="1844824"/>
            <a:ext cx="2580875"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Science-related populism</a:t>
            </a:r>
            <a:endParaRPr sz="1600">
              <a:solidFill>
                <a:schemeClr val="dk1"/>
              </a:solidFill>
              <a:latin typeface="Arial"/>
              <a:ea typeface="Arial"/>
              <a:cs typeface="Arial"/>
              <a:sym typeface="Arial"/>
            </a:endParaRPr>
          </a:p>
        </p:txBody>
      </p:sp>
      <p:cxnSp>
        <p:nvCxnSpPr>
          <p:cNvPr id="601" name="Google Shape;601;p40"/>
          <p:cNvCxnSpPr/>
          <p:nvPr/>
        </p:nvCxnSpPr>
        <p:spPr>
          <a:xfrm rot="10800000" flipH="1">
            <a:off x="4965816" y="2273570"/>
            <a:ext cx="6840000" cy="18511"/>
          </a:xfrm>
          <a:prstGeom prst="straightConnector1">
            <a:avLst/>
          </a:prstGeom>
          <a:solidFill>
            <a:schemeClr val="accent1"/>
          </a:solidFill>
          <a:ln w="38100" cap="flat" cmpd="sng">
            <a:solidFill>
              <a:srgbClr val="EA9E7B"/>
            </a:solidFill>
            <a:prstDash val="solid"/>
            <a:round/>
            <a:headEnd type="none" w="sm" len="sm"/>
            <a:tailEnd type="none" w="sm" len="sm"/>
          </a:ln>
        </p:spPr>
      </p:cxnSp>
      <p:cxnSp>
        <p:nvCxnSpPr>
          <p:cNvPr id="602" name="Google Shape;602;p40"/>
          <p:cNvCxnSpPr/>
          <p:nvPr/>
        </p:nvCxnSpPr>
        <p:spPr>
          <a:xfrm>
            <a:off x="4655840" y="242132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603" name="Google Shape;603;p40"/>
          <p:cNvSpPr/>
          <p:nvPr/>
        </p:nvSpPr>
        <p:spPr>
          <a:xfrm>
            <a:off x="4991540" y="5938800"/>
            <a:ext cx="1422388"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(Mede &amp; Schäfer, 2020)</a:t>
            </a:r>
            <a:endParaRPr/>
          </a:p>
        </p:txBody>
      </p:sp>
      <p:sp>
        <p:nvSpPr>
          <p:cNvPr id="604" name="Google Shape;604;p40"/>
          <p:cNvSpPr/>
          <p:nvPr/>
        </p:nvSpPr>
        <p:spPr>
          <a:xfrm>
            <a:off x="815132" y="2381141"/>
            <a:ext cx="11185524" cy="4000187"/>
          </a:xfrm>
          <a:prstGeom prst="rect">
            <a:avLst/>
          </a:prstGeom>
          <a:solidFill>
            <a:schemeClr val="lt1">
              <a:alpha val="89803"/>
            </a:scheme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grpSp>
        <p:nvGrpSpPr>
          <p:cNvPr id="605" name="Google Shape;605;p40"/>
          <p:cNvGrpSpPr/>
          <p:nvPr/>
        </p:nvGrpSpPr>
        <p:grpSpPr>
          <a:xfrm>
            <a:off x="8003402" y="4177782"/>
            <a:ext cx="2017006" cy="597601"/>
            <a:chOff x="8003402" y="4155837"/>
            <a:chExt cx="2017006" cy="597601"/>
          </a:xfrm>
        </p:grpSpPr>
        <p:pic>
          <p:nvPicPr>
            <p:cNvPr id="606" name="Google Shape;606;p40" descr="Wissenschaftlerin mit einfarbiger Füllung"/>
            <p:cNvPicPr preferRelativeResize="0"/>
            <p:nvPr/>
          </p:nvPicPr>
          <p:blipFill rotWithShape="1">
            <a:blip r:embed="rId3">
              <a:alphaModFix/>
            </a:blip>
            <a:srcRect/>
            <a:stretch/>
          </p:blipFill>
          <p:spPr>
            <a:xfrm>
              <a:off x="9768408" y="4155837"/>
              <a:ext cx="252000" cy="252000"/>
            </a:xfrm>
            <a:prstGeom prst="rect">
              <a:avLst/>
            </a:prstGeom>
            <a:noFill/>
            <a:ln>
              <a:noFill/>
            </a:ln>
          </p:spPr>
        </p:pic>
        <p:sp>
          <p:nvSpPr>
            <p:cNvPr id="607" name="Google Shape;607;p40"/>
            <p:cNvSpPr txBox="1"/>
            <p:nvPr/>
          </p:nvSpPr>
          <p:spPr>
            <a:xfrm>
              <a:off x="8003402" y="4167913"/>
              <a:ext cx="1717661" cy="585525"/>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en-US" sz="1400" b="1">
                  <a:solidFill>
                    <a:srgbClr val="000000"/>
                  </a:solidFill>
                  <a:latin typeface="Arial"/>
                  <a:ea typeface="Arial"/>
                  <a:cs typeface="Arial"/>
                  <a:sym typeface="Arial"/>
                </a:rPr>
                <a:t>right to determine “true knowledge”</a:t>
              </a:r>
              <a:endParaRPr/>
            </a:p>
          </p:txBody>
        </p:sp>
      </p:grpSp>
      <p:sp>
        <p:nvSpPr>
          <p:cNvPr id="608" name="Google Shape;608;p40"/>
          <p:cNvSpPr/>
          <p:nvPr/>
        </p:nvSpPr>
        <p:spPr>
          <a:xfrm>
            <a:off x="10056440" y="4192706"/>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Truth-speaking sovereignty</a:t>
            </a:r>
            <a:endParaRPr/>
          </a:p>
        </p:txBody>
      </p:sp>
      <p:sp>
        <p:nvSpPr>
          <p:cNvPr id="609" name="Google Shape;609;p40"/>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610" name="Google Shape;610;p40"/>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42" name="Google Shape;100;p17">
            <a:extLst>
              <a:ext uri="{FF2B5EF4-FFF2-40B4-BE49-F238E27FC236}">
                <a16:creationId xmlns:a16="http://schemas.microsoft.com/office/drawing/2014/main" id="{2C9F435D-0EF4-4262-8FB5-A6EB247B25BE}"/>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cxnSp>
        <p:nvCxnSpPr>
          <p:cNvPr id="616" name="Google Shape;616;p41"/>
          <p:cNvCxnSpPr/>
          <p:nvPr/>
        </p:nvCxnSpPr>
        <p:spPr>
          <a:xfrm>
            <a:off x="4655840" y="242132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617" name="Google Shape;617;p41"/>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Conceptualizing science-related populism</a:t>
            </a:r>
            <a:endParaRPr sz="2300"/>
          </a:p>
        </p:txBody>
      </p:sp>
      <p:sp>
        <p:nvSpPr>
          <p:cNvPr id="619" name="Google Shape;619;p41"/>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25</a:t>
            </a:fld>
            <a:endParaRPr/>
          </a:p>
        </p:txBody>
      </p:sp>
      <p:sp>
        <p:nvSpPr>
          <p:cNvPr id="620" name="Google Shape;620;p41"/>
          <p:cNvSpPr/>
          <p:nvPr/>
        </p:nvSpPr>
        <p:spPr>
          <a:xfrm>
            <a:off x="983431" y="2444792"/>
            <a:ext cx="3362431" cy="3888000"/>
          </a:xfrm>
          <a:prstGeom prst="rect">
            <a:avLst/>
          </a:prstGeom>
          <a:solidFill>
            <a:schemeClr val="dk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21" name="Google Shape;621;p41"/>
          <p:cNvSpPr/>
          <p:nvPr/>
        </p:nvSpPr>
        <p:spPr>
          <a:xfrm>
            <a:off x="983431" y="1841141"/>
            <a:ext cx="2376264"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Populism</a:t>
            </a:r>
            <a:endParaRPr sz="1600">
              <a:solidFill>
                <a:schemeClr val="dk1"/>
              </a:solidFill>
              <a:latin typeface="Arial"/>
              <a:ea typeface="Arial"/>
              <a:cs typeface="Arial"/>
              <a:sym typeface="Arial"/>
            </a:endParaRPr>
          </a:p>
        </p:txBody>
      </p:sp>
      <p:sp>
        <p:nvSpPr>
          <p:cNvPr id="622" name="Google Shape;622;p41"/>
          <p:cNvSpPr/>
          <p:nvPr/>
        </p:nvSpPr>
        <p:spPr>
          <a:xfrm>
            <a:off x="1961529" y="5589304"/>
            <a:ext cx="1478255"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623" name="Google Shape;623;p41"/>
          <p:cNvSpPr/>
          <p:nvPr/>
        </p:nvSpPr>
        <p:spPr>
          <a:xfrm>
            <a:off x="1962937" y="2708984"/>
            <a:ext cx="1476847"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elite</a:t>
            </a:r>
            <a:endParaRPr/>
          </a:p>
        </p:txBody>
      </p:sp>
      <p:sp>
        <p:nvSpPr>
          <p:cNvPr id="624" name="Google Shape;624;p41"/>
          <p:cNvSpPr/>
          <p:nvPr/>
        </p:nvSpPr>
        <p:spPr>
          <a:xfrm>
            <a:off x="1978426" y="4115910"/>
            <a:ext cx="1444462"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625" name="Google Shape;625;p41"/>
          <p:cNvSpPr txBox="1"/>
          <p:nvPr/>
        </p:nvSpPr>
        <p:spPr>
          <a:xfrm>
            <a:off x="2833967" y="3407835"/>
            <a:ext cx="1158084"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626" name="Google Shape;626;p41"/>
          <p:cNvSpPr txBox="1"/>
          <p:nvPr/>
        </p:nvSpPr>
        <p:spPr>
          <a:xfrm>
            <a:off x="2833966" y="5064139"/>
            <a:ext cx="122464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627" name="Google Shape;627;p41"/>
          <p:cNvCxnSpPr>
            <a:stCxn id="622" idx="0"/>
            <a:endCxn id="624" idx="2"/>
          </p:cNvCxnSpPr>
          <p:nvPr/>
        </p:nvCxnSpPr>
        <p:spPr>
          <a:xfrm rot="-5400000">
            <a:off x="2235057" y="5123104"/>
            <a:ext cx="931800" cy="600"/>
          </a:xfrm>
          <a:prstGeom prst="curvedConnector3">
            <a:avLst>
              <a:gd name="adj1" fmla="val 49316"/>
            </a:avLst>
          </a:prstGeom>
          <a:solidFill>
            <a:schemeClr val="accent1"/>
          </a:solidFill>
          <a:ln w="57150" cap="flat" cmpd="sng">
            <a:solidFill>
              <a:schemeClr val="dk1"/>
            </a:solidFill>
            <a:prstDash val="solid"/>
            <a:round/>
            <a:headEnd type="none" w="sm" len="sm"/>
            <a:tailEnd type="triangle" w="med" len="med"/>
          </a:ln>
        </p:spPr>
      </p:cxnSp>
      <p:cxnSp>
        <p:nvCxnSpPr>
          <p:cNvPr id="628" name="Google Shape;628;p41"/>
          <p:cNvCxnSpPr>
            <a:stCxn id="623" idx="2"/>
            <a:endCxn id="624" idx="0"/>
          </p:cNvCxnSpPr>
          <p:nvPr/>
        </p:nvCxnSpPr>
        <p:spPr>
          <a:xfrm rot="5400000">
            <a:off x="2285561" y="3700184"/>
            <a:ext cx="831000" cy="600"/>
          </a:xfrm>
          <a:prstGeom prst="curvedConnector3">
            <a:avLst>
              <a:gd name="adj1" fmla="val 49996"/>
            </a:avLst>
          </a:prstGeom>
          <a:solidFill>
            <a:schemeClr val="accent1"/>
          </a:solidFill>
          <a:ln w="57150" cap="flat" cmpd="sng">
            <a:solidFill>
              <a:schemeClr val="dk1"/>
            </a:solidFill>
            <a:prstDash val="solid"/>
            <a:round/>
            <a:headEnd type="none" w="sm" len="sm"/>
            <a:tailEnd type="triangle" w="med" len="med"/>
          </a:ln>
        </p:spPr>
      </p:cxnSp>
      <p:sp>
        <p:nvSpPr>
          <p:cNvPr id="629" name="Google Shape;629;p41"/>
          <p:cNvSpPr/>
          <p:nvPr/>
        </p:nvSpPr>
        <p:spPr>
          <a:xfrm rot="-407669">
            <a:off x="1774410" y="3798347"/>
            <a:ext cx="695940"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political</a:t>
            </a:r>
            <a:endParaRPr/>
          </a:p>
        </p:txBody>
      </p:sp>
      <p:cxnSp>
        <p:nvCxnSpPr>
          <p:cNvPr id="630" name="Google Shape;630;p41"/>
          <p:cNvCxnSpPr/>
          <p:nvPr/>
        </p:nvCxnSpPr>
        <p:spPr>
          <a:xfrm>
            <a:off x="983431" y="2288398"/>
            <a:ext cx="3362431" cy="0"/>
          </a:xfrm>
          <a:prstGeom prst="straightConnector1">
            <a:avLst/>
          </a:prstGeom>
          <a:solidFill>
            <a:schemeClr val="accent1"/>
          </a:solidFill>
          <a:ln w="38100" cap="flat" cmpd="sng">
            <a:solidFill>
              <a:schemeClr val="dk2"/>
            </a:solidFill>
            <a:prstDash val="solid"/>
            <a:round/>
            <a:headEnd type="none" w="sm" len="sm"/>
            <a:tailEnd type="none" w="sm" len="sm"/>
          </a:ln>
        </p:spPr>
      </p:cxnSp>
      <p:sp>
        <p:nvSpPr>
          <p:cNvPr id="631" name="Google Shape;631;p41"/>
          <p:cNvSpPr/>
          <p:nvPr/>
        </p:nvSpPr>
        <p:spPr>
          <a:xfrm>
            <a:off x="1001480" y="5938800"/>
            <a:ext cx="947017"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(Taggart, 2000)</a:t>
            </a:r>
            <a:endParaRPr/>
          </a:p>
        </p:txBody>
      </p:sp>
      <p:sp>
        <p:nvSpPr>
          <p:cNvPr id="632" name="Google Shape;632;p41"/>
          <p:cNvSpPr/>
          <p:nvPr/>
        </p:nvSpPr>
        <p:spPr>
          <a:xfrm>
            <a:off x="4965816" y="2449317"/>
            <a:ext cx="3420000" cy="3888000"/>
          </a:xfrm>
          <a:prstGeom prst="rect">
            <a:avLst/>
          </a:prstGeom>
          <a:solidFill>
            <a:srgbClr val="EA9E7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33" name="Google Shape;633;p41"/>
          <p:cNvSpPr/>
          <p:nvPr/>
        </p:nvSpPr>
        <p:spPr>
          <a:xfrm>
            <a:off x="8385816" y="2452864"/>
            <a:ext cx="3420000" cy="3888000"/>
          </a:xfrm>
          <a:prstGeom prst="rect">
            <a:avLst/>
          </a:prstGeom>
          <a:solidFill>
            <a:srgbClr val="F7DED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34" name="Google Shape;634;p41"/>
          <p:cNvSpPr/>
          <p:nvPr/>
        </p:nvSpPr>
        <p:spPr>
          <a:xfrm>
            <a:off x="7544565" y="5589304"/>
            <a:ext cx="1719299"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635" name="Google Shape;635;p41"/>
          <p:cNvSpPr/>
          <p:nvPr/>
        </p:nvSpPr>
        <p:spPr>
          <a:xfrm>
            <a:off x="7546691" y="2708984"/>
            <a:ext cx="1717661"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academic elite</a:t>
            </a:r>
            <a:endParaRPr/>
          </a:p>
        </p:txBody>
      </p:sp>
      <p:sp>
        <p:nvSpPr>
          <p:cNvPr id="636" name="Google Shape;636;p41"/>
          <p:cNvSpPr/>
          <p:nvPr/>
        </p:nvSpPr>
        <p:spPr>
          <a:xfrm>
            <a:off x="5267043" y="4192705"/>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637" name="Google Shape;637;p41"/>
          <p:cNvSpPr txBox="1"/>
          <p:nvPr/>
        </p:nvSpPr>
        <p:spPr>
          <a:xfrm>
            <a:off x="5423984" y="3197334"/>
            <a:ext cx="105717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638" name="Google Shape;638;p41"/>
          <p:cNvSpPr txBox="1"/>
          <p:nvPr/>
        </p:nvSpPr>
        <p:spPr>
          <a:xfrm>
            <a:off x="5423984" y="5435932"/>
            <a:ext cx="117607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639" name="Google Shape;639;p41"/>
          <p:cNvCxnSpPr>
            <a:stCxn id="634" idx="1"/>
            <a:endCxn id="636" idx="2"/>
          </p:cNvCxnSpPr>
          <p:nvPr/>
        </p:nvCxnSpPr>
        <p:spPr>
          <a:xfrm rot="10800000">
            <a:off x="5994765" y="4734304"/>
            <a:ext cx="15498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640" name="Google Shape;640;p41"/>
          <p:cNvCxnSpPr>
            <a:stCxn id="635" idx="1"/>
            <a:endCxn id="636" idx="0"/>
          </p:cNvCxnSpPr>
          <p:nvPr/>
        </p:nvCxnSpPr>
        <p:spPr>
          <a:xfrm flipH="1">
            <a:off x="5994791" y="2996984"/>
            <a:ext cx="15519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641" name="Google Shape;641;p41"/>
          <p:cNvCxnSpPr>
            <a:stCxn id="635" idx="3"/>
          </p:cNvCxnSpPr>
          <p:nvPr/>
        </p:nvCxnSpPr>
        <p:spPr>
          <a:xfrm>
            <a:off x="9264352" y="2996984"/>
            <a:ext cx="15198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642" name="Google Shape;642;p41"/>
          <p:cNvCxnSpPr>
            <a:stCxn id="634" idx="3"/>
          </p:cNvCxnSpPr>
          <p:nvPr/>
        </p:nvCxnSpPr>
        <p:spPr>
          <a:xfrm rot="10800000" flipH="1">
            <a:off x="9263864" y="4734304"/>
            <a:ext cx="15201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643" name="Google Shape;643;p41"/>
          <p:cNvSpPr txBox="1"/>
          <p:nvPr/>
        </p:nvSpPr>
        <p:spPr>
          <a:xfrm>
            <a:off x="10295414" y="3197334"/>
            <a:ext cx="1057170"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644" name="Google Shape;644;p41"/>
          <p:cNvSpPr txBox="1"/>
          <p:nvPr/>
        </p:nvSpPr>
        <p:spPr>
          <a:xfrm>
            <a:off x="10163451" y="5435932"/>
            <a:ext cx="1189133"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sp>
        <p:nvSpPr>
          <p:cNvPr id="645" name="Google Shape;645;p41"/>
          <p:cNvSpPr/>
          <p:nvPr/>
        </p:nvSpPr>
        <p:spPr>
          <a:xfrm rot="-407669">
            <a:off x="4740621" y="3901014"/>
            <a:ext cx="1164813"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science-related</a:t>
            </a:r>
            <a:endParaRPr/>
          </a:p>
        </p:txBody>
      </p:sp>
      <p:sp>
        <p:nvSpPr>
          <p:cNvPr id="646" name="Google Shape;646;p41"/>
          <p:cNvSpPr/>
          <p:nvPr/>
        </p:nvSpPr>
        <p:spPr>
          <a:xfrm>
            <a:off x="4965816" y="1844824"/>
            <a:ext cx="2580875"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Science-related populism</a:t>
            </a:r>
            <a:endParaRPr sz="1600">
              <a:solidFill>
                <a:schemeClr val="dk1"/>
              </a:solidFill>
              <a:latin typeface="Arial"/>
              <a:ea typeface="Arial"/>
              <a:cs typeface="Arial"/>
              <a:sym typeface="Arial"/>
            </a:endParaRPr>
          </a:p>
        </p:txBody>
      </p:sp>
      <p:cxnSp>
        <p:nvCxnSpPr>
          <p:cNvPr id="647" name="Google Shape;647;p41"/>
          <p:cNvCxnSpPr/>
          <p:nvPr/>
        </p:nvCxnSpPr>
        <p:spPr>
          <a:xfrm rot="10800000" flipH="1">
            <a:off x="4965816" y="2273570"/>
            <a:ext cx="6840000" cy="18511"/>
          </a:xfrm>
          <a:prstGeom prst="straightConnector1">
            <a:avLst/>
          </a:prstGeom>
          <a:solidFill>
            <a:schemeClr val="accent1"/>
          </a:solidFill>
          <a:ln w="38100" cap="flat" cmpd="sng">
            <a:solidFill>
              <a:srgbClr val="EA9E7B"/>
            </a:solidFill>
            <a:prstDash val="solid"/>
            <a:round/>
            <a:headEnd type="none" w="sm" len="sm"/>
            <a:tailEnd type="none" w="sm" len="sm"/>
          </a:ln>
        </p:spPr>
      </p:cxnSp>
      <p:sp>
        <p:nvSpPr>
          <p:cNvPr id="648" name="Google Shape;648;p41"/>
          <p:cNvSpPr/>
          <p:nvPr/>
        </p:nvSpPr>
        <p:spPr>
          <a:xfrm>
            <a:off x="4991540" y="5938800"/>
            <a:ext cx="1422388"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(Mede &amp; Schäfer, 2020)</a:t>
            </a:r>
            <a:endParaRPr/>
          </a:p>
        </p:txBody>
      </p:sp>
      <p:sp>
        <p:nvSpPr>
          <p:cNvPr id="649" name="Google Shape;649;p41"/>
          <p:cNvSpPr/>
          <p:nvPr/>
        </p:nvSpPr>
        <p:spPr>
          <a:xfrm>
            <a:off x="815132" y="2381141"/>
            <a:ext cx="3659334" cy="4000187"/>
          </a:xfrm>
          <a:prstGeom prst="rect">
            <a:avLst/>
          </a:prstGeom>
          <a:solidFill>
            <a:schemeClr val="lt1">
              <a:alpha val="89803"/>
            </a:scheme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50" name="Google Shape;650;p41"/>
          <p:cNvSpPr/>
          <p:nvPr/>
        </p:nvSpPr>
        <p:spPr>
          <a:xfrm>
            <a:off x="10056440" y="4192706"/>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Truth-speaking sovereignty</a:t>
            </a:r>
            <a:endParaRPr/>
          </a:p>
        </p:txBody>
      </p:sp>
      <p:sp>
        <p:nvSpPr>
          <p:cNvPr id="651" name="Google Shape;651;p41"/>
          <p:cNvSpPr/>
          <p:nvPr/>
        </p:nvSpPr>
        <p:spPr>
          <a:xfrm>
            <a:off x="4474475" y="2408125"/>
            <a:ext cx="7526100" cy="4000200"/>
          </a:xfrm>
          <a:prstGeom prst="rect">
            <a:avLst/>
          </a:prstGeom>
          <a:solidFill>
            <a:schemeClr val="lt1">
              <a:alpha val="89803"/>
            </a:scheme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52" name="Google Shape;652;p41"/>
          <p:cNvSpPr txBox="1"/>
          <p:nvPr/>
        </p:nvSpPr>
        <p:spPr>
          <a:xfrm>
            <a:off x="7061999" y="3211135"/>
            <a:ext cx="3686018" cy="7920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700" b="1" i="1" u="none">
                <a:solidFill>
                  <a:schemeClr val="dk1"/>
                </a:solidFill>
                <a:latin typeface="Arial"/>
                <a:ea typeface="Arial"/>
                <a:cs typeface="Arial"/>
                <a:sym typeface="Arial"/>
              </a:rPr>
              <a:t>Populist science communication </a:t>
            </a:r>
            <a:br>
              <a:rPr lang="en-US" sz="1700" b="1" i="1" u="none">
                <a:solidFill>
                  <a:schemeClr val="dk1"/>
                </a:solidFill>
                <a:latin typeface="Arial"/>
                <a:ea typeface="Arial"/>
                <a:cs typeface="Arial"/>
                <a:sym typeface="Arial"/>
              </a:rPr>
            </a:br>
            <a:r>
              <a:rPr lang="en-US" sz="1700" b="0" i="1" u="none">
                <a:solidFill>
                  <a:schemeClr val="dk1"/>
                </a:solidFill>
                <a:latin typeface="Arial"/>
                <a:ea typeface="Arial"/>
                <a:cs typeface="Arial"/>
                <a:sym typeface="Arial"/>
              </a:rPr>
              <a:t>(“supply side”)</a:t>
            </a:r>
            <a:endParaRPr sz="1700" b="0" i="1" u="none">
              <a:solidFill>
                <a:schemeClr val="dk1"/>
              </a:solidFill>
              <a:latin typeface="Arial"/>
              <a:ea typeface="Arial"/>
              <a:cs typeface="Arial"/>
              <a:sym typeface="Arial"/>
            </a:endParaRPr>
          </a:p>
        </p:txBody>
      </p:sp>
      <p:sp>
        <p:nvSpPr>
          <p:cNvPr id="653" name="Google Shape;653;p41"/>
          <p:cNvSpPr txBox="1"/>
          <p:nvPr/>
        </p:nvSpPr>
        <p:spPr>
          <a:xfrm>
            <a:off x="7062000" y="4251987"/>
            <a:ext cx="3686018" cy="7920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700" b="1" i="1" u="none">
                <a:solidFill>
                  <a:schemeClr val="dk1"/>
                </a:solidFill>
                <a:latin typeface="Arial"/>
                <a:ea typeface="Arial"/>
                <a:cs typeface="Arial"/>
                <a:sym typeface="Arial"/>
              </a:rPr>
              <a:t>Science-related populist attitudes</a:t>
            </a:r>
            <a:endParaRPr/>
          </a:p>
          <a:p>
            <a:pPr marL="0" marR="0" lvl="0" indent="0" algn="l" rtl="0">
              <a:spcBef>
                <a:spcPts val="0"/>
              </a:spcBef>
              <a:spcAft>
                <a:spcPts val="0"/>
              </a:spcAft>
              <a:buNone/>
            </a:pPr>
            <a:r>
              <a:rPr lang="en-US" sz="1700" b="0" i="1" u="none">
                <a:solidFill>
                  <a:schemeClr val="dk1"/>
                </a:solidFill>
                <a:latin typeface="Arial"/>
                <a:ea typeface="Arial"/>
                <a:cs typeface="Arial"/>
                <a:sym typeface="Arial"/>
              </a:rPr>
              <a:t>(“demand side”)</a:t>
            </a:r>
            <a:endParaRPr sz="1700" b="0" i="1" u="none">
              <a:solidFill>
                <a:schemeClr val="dk1"/>
              </a:solidFill>
              <a:latin typeface="Arial"/>
              <a:ea typeface="Arial"/>
              <a:cs typeface="Arial"/>
              <a:sym typeface="Arial"/>
            </a:endParaRPr>
          </a:p>
        </p:txBody>
      </p:sp>
      <p:pic>
        <p:nvPicPr>
          <p:cNvPr id="654" name="Google Shape;654;p41" descr="Geballte Faust mit einfarbiger Füllung"/>
          <p:cNvPicPr preferRelativeResize="0"/>
          <p:nvPr/>
        </p:nvPicPr>
        <p:blipFill rotWithShape="1">
          <a:blip r:embed="rId3">
            <a:alphaModFix/>
          </a:blip>
          <a:srcRect/>
          <a:stretch/>
        </p:blipFill>
        <p:spPr>
          <a:xfrm>
            <a:off x="6162134" y="3263734"/>
            <a:ext cx="739401" cy="739401"/>
          </a:xfrm>
          <a:prstGeom prst="rect">
            <a:avLst/>
          </a:prstGeom>
          <a:noFill/>
          <a:ln>
            <a:noFill/>
          </a:ln>
        </p:spPr>
      </p:pic>
      <p:pic>
        <p:nvPicPr>
          <p:cNvPr id="655" name="Google Shape;655;p41" descr="Philanthropie mit einfarbiger Füllung"/>
          <p:cNvPicPr preferRelativeResize="0"/>
          <p:nvPr/>
        </p:nvPicPr>
        <p:blipFill rotWithShape="1">
          <a:blip r:embed="rId4">
            <a:alphaModFix/>
          </a:blip>
          <a:srcRect/>
          <a:stretch/>
        </p:blipFill>
        <p:spPr>
          <a:xfrm>
            <a:off x="6152362" y="4240044"/>
            <a:ext cx="758944" cy="758944"/>
          </a:xfrm>
          <a:prstGeom prst="rect">
            <a:avLst/>
          </a:prstGeom>
          <a:noFill/>
          <a:ln>
            <a:noFill/>
          </a:ln>
        </p:spPr>
      </p:pic>
      <p:sp>
        <p:nvSpPr>
          <p:cNvPr id="656" name="Google Shape;656;p41"/>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657" name="Google Shape;657;p41"/>
          <p:cNvPicPr preferRelativeResize="0"/>
          <p:nvPr/>
        </p:nvPicPr>
        <p:blipFill>
          <a:blip r:embed="rId5">
            <a:alphaModFix/>
          </a:blip>
          <a:stretch>
            <a:fillRect/>
          </a:stretch>
        </p:blipFill>
        <p:spPr>
          <a:xfrm>
            <a:off x="5410399" y="248600"/>
            <a:ext cx="2306451" cy="603650"/>
          </a:xfrm>
          <a:prstGeom prst="rect">
            <a:avLst/>
          </a:prstGeom>
          <a:noFill/>
          <a:ln>
            <a:noFill/>
          </a:ln>
        </p:spPr>
      </p:pic>
      <p:sp>
        <p:nvSpPr>
          <p:cNvPr id="44" name="Google Shape;100;p17">
            <a:extLst>
              <a:ext uri="{FF2B5EF4-FFF2-40B4-BE49-F238E27FC236}">
                <a16:creationId xmlns:a16="http://schemas.microsoft.com/office/drawing/2014/main" id="{F60C1DBC-939B-4EDE-8018-507B59F727A2}"/>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42"/>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Conceptualizing science-related populism</a:t>
            </a:r>
            <a:endParaRPr sz="2300"/>
          </a:p>
        </p:txBody>
      </p:sp>
      <p:sp>
        <p:nvSpPr>
          <p:cNvPr id="665" name="Google Shape;665;p42"/>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26</a:t>
            </a:fld>
            <a:endParaRPr/>
          </a:p>
        </p:txBody>
      </p:sp>
      <p:sp>
        <p:nvSpPr>
          <p:cNvPr id="666" name="Google Shape;666;p42"/>
          <p:cNvSpPr/>
          <p:nvPr/>
        </p:nvSpPr>
        <p:spPr>
          <a:xfrm>
            <a:off x="983431" y="2444792"/>
            <a:ext cx="3362431" cy="3888000"/>
          </a:xfrm>
          <a:prstGeom prst="rect">
            <a:avLst/>
          </a:prstGeom>
          <a:solidFill>
            <a:schemeClr val="dk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67" name="Google Shape;667;p42"/>
          <p:cNvSpPr/>
          <p:nvPr/>
        </p:nvSpPr>
        <p:spPr>
          <a:xfrm>
            <a:off x="983431" y="1841141"/>
            <a:ext cx="2376264"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Populism</a:t>
            </a:r>
            <a:endParaRPr sz="1600">
              <a:solidFill>
                <a:schemeClr val="dk1"/>
              </a:solidFill>
              <a:latin typeface="Arial"/>
              <a:ea typeface="Arial"/>
              <a:cs typeface="Arial"/>
              <a:sym typeface="Arial"/>
            </a:endParaRPr>
          </a:p>
        </p:txBody>
      </p:sp>
      <p:sp>
        <p:nvSpPr>
          <p:cNvPr id="668" name="Google Shape;668;p42"/>
          <p:cNvSpPr/>
          <p:nvPr/>
        </p:nvSpPr>
        <p:spPr>
          <a:xfrm>
            <a:off x="1961529" y="5589304"/>
            <a:ext cx="1478255"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669" name="Google Shape;669;p42"/>
          <p:cNvSpPr/>
          <p:nvPr/>
        </p:nvSpPr>
        <p:spPr>
          <a:xfrm>
            <a:off x="1962937" y="2708984"/>
            <a:ext cx="1476847"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elite</a:t>
            </a:r>
            <a:endParaRPr/>
          </a:p>
        </p:txBody>
      </p:sp>
      <p:sp>
        <p:nvSpPr>
          <p:cNvPr id="670" name="Google Shape;670;p42"/>
          <p:cNvSpPr/>
          <p:nvPr/>
        </p:nvSpPr>
        <p:spPr>
          <a:xfrm>
            <a:off x="1978426" y="4115910"/>
            <a:ext cx="1444462"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671" name="Google Shape;671;p42"/>
          <p:cNvSpPr txBox="1"/>
          <p:nvPr/>
        </p:nvSpPr>
        <p:spPr>
          <a:xfrm>
            <a:off x="2833967" y="3407835"/>
            <a:ext cx="1158084"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672" name="Google Shape;672;p42"/>
          <p:cNvSpPr txBox="1"/>
          <p:nvPr/>
        </p:nvSpPr>
        <p:spPr>
          <a:xfrm>
            <a:off x="2833966" y="5064139"/>
            <a:ext cx="1224645"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673" name="Google Shape;673;p42"/>
          <p:cNvCxnSpPr>
            <a:stCxn id="668" idx="0"/>
            <a:endCxn id="670" idx="2"/>
          </p:cNvCxnSpPr>
          <p:nvPr/>
        </p:nvCxnSpPr>
        <p:spPr>
          <a:xfrm rot="-5400000">
            <a:off x="2235057" y="5123104"/>
            <a:ext cx="931800" cy="600"/>
          </a:xfrm>
          <a:prstGeom prst="curvedConnector3">
            <a:avLst>
              <a:gd name="adj1" fmla="val 49316"/>
            </a:avLst>
          </a:prstGeom>
          <a:solidFill>
            <a:schemeClr val="accent1"/>
          </a:solidFill>
          <a:ln w="57150" cap="flat" cmpd="sng">
            <a:solidFill>
              <a:schemeClr val="dk1"/>
            </a:solidFill>
            <a:prstDash val="solid"/>
            <a:round/>
            <a:headEnd type="none" w="sm" len="sm"/>
            <a:tailEnd type="triangle" w="med" len="med"/>
          </a:ln>
        </p:spPr>
      </p:cxnSp>
      <p:cxnSp>
        <p:nvCxnSpPr>
          <p:cNvPr id="674" name="Google Shape;674;p42"/>
          <p:cNvCxnSpPr>
            <a:stCxn id="669" idx="2"/>
            <a:endCxn id="670" idx="0"/>
          </p:cNvCxnSpPr>
          <p:nvPr/>
        </p:nvCxnSpPr>
        <p:spPr>
          <a:xfrm rot="5400000">
            <a:off x="2285561" y="3700184"/>
            <a:ext cx="831000" cy="600"/>
          </a:xfrm>
          <a:prstGeom prst="curvedConnector3">
            <a:avLst>
              <a:gd name="adj1" fmla="val 49996"/>
            </a:avLst>
          </a:prstGeom>
          <a:solidFill>
            <a:schemeClr val="accent1"/>
          </a:solidFill>
          <a:ln w="57150" cap="flat" cmpd="sng">
            <a:solidFill>
              <a:schemeClr val="dk1"/>
            </a:solidFill>
            <a:prstDash val="solid"/>
            <a:round/>
            <a:headEnd type="none" w="sm" len="sm"/>
            <a:tailEnd type="triangle" w="med" len="med"/>
          </a:ln>
        </p:spPr>
      </p:cxnSp>
      <p:sp>
        <p:nvSpPr>
          <p:cNvPr id="675" name="Google Shape;675;p42"/>
          <p:cNvSpPr/>
          <p:nvPr/>
        </p:nvSpPr>
        <p:spPr>
          <a:xfrm rot="-407669">
            <a:off x="1774410" y="3798347"/>
            <a:ext cx="695940"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political</a:t>
            </a:r>
            <a:endParaRPr/>
          </a:p>
        </p:txBody>
      </p:sp>
      <p:cxnSp>
        <p:nvCxnSpPr>
          <p:cNvPr id="676" name="Google Shape;676;p42"/>
          <p:cNvCxnSpPr/>
          <p:nvPr/>
        </p:nvCxnSpPr>
        <p:spPr>
          <a:xfrm>
            <a:off x="983431" y="2288398"/>
            <a:ext cx="3362431" cy="0"/>
          </a:xfrm>
          <a:prstGeom prst="straightConnector1">
            <a:avLst/>
          </a:prstGeom>
          <a:solidFill>
            <a:schemeClr val="accent1"/>
          </a:solidFill>
          <a:ln w="38100" cap="flat" cmpd="sng">
            <a:solidFill>
              <a:schemeClr val="dk2"/>
            </a:solidFill>
            <a:prstDash val="solid"/>
            <a:round/>
            <a:headEnd type="none" w="sm" len="sm"/>
            <a:tailEnd type="none" w="sm" len="sm"/>
          </a:ln>
        </p:spPr>
      </p:cxnSp>
      <p:sp>
        <p:nvSpPr>
          <p:cNvPr id="677" name="Google Shape;677;p42"/>
          <p:cNvSpPr/>
          <p:nvPr/>
        </p:nvSpPr>
        <p:spPr>
          <a:xfrm>
            <a:off x="1001480" y="5938800"/>
            <a:ext cx="947017"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(Taggart, 2000)</a:t>
            </a:r>
            <a:endParaRPr/>
          </a:p>
        </p:txBody>
      </p:sp>
      <p:sp>
        <p:nvSpPr>
          <p:cNvPr id="678" name="Google Shape;678;p42"/>
          <p:cNvSpPr/>
          <p:nvPr/>
        </p:nvSpPr>
        <p:spPr>
          <a:xfrm>
            <a:off x="4965816" y="2449317"/>
            <a:ext cx="3420000" cy="3888000"/>
          </a:xfrm>
          <a:prstGeom prst="rect">
            <a:avLst/>
          </a:prstGeom>
          <a:solidFill>
            <a:srgbClr val="EA9E7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79" name="Google Shape;679;p42"/>
          <p:cNvSpPr/>
          <p:nvPr/>
        </p:nvSpPr>
        <p:spPr>
          <a:xfrm>
            <a:off x="8385816" y="2452864"/>
            <a:ext cx="3420000" cy="3888000"/>
          </a:xfrm>
          <a:prstGeom prst="rect">
            <a:avLst/>
          </a:prstGeom>
          <a:solidFill>
            <a:srgbClr val="F7DED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80" name="Google Shape;680;p42"/>
          <p:cNvSpPr/>
          <p:nvPr/>
        </p:nvSpPr>
        <p:spPr>
          <a:xfrm>
            <a:off x="7544565" y="5589304"/>
            <a:ext cx="1719299"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people</a:t>
            </a:r>
            <a:endParaRPr/>
          </a:p>
        </p:txBody>
      </p:sp>
      <p:sp>
        <p:nvSpPr>
          <p:cNvPr id="681" name="Google Shape;681;p42"/>
          <p:cNvSpPr/>
          <p:nvPr/>
        </p:nvSpPr>
        <p:spPr>
          <a:xfrm>
            <a:off x="7546691" y="2708984"/>
            <a:ext cx="1717661" cy="5760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dk1"/>
                </a:solidFill>
                <a:latin typeface="Arial"/>
                <a:ea typeface="Arial"/>
                <a:cs typeface="Arial"/>
                <a:sym typeface="Arial"/>
              </a:rPr>
              <a:t>The academic elite</a:t>
            </a:r>
            <a:endParaRPr/>
          </a:p>
        </p:txBody>
      </p:sp>
      <p:sp>
        <p:nvSpPr>
          <p:cNvPr id="682" name="Google Shape;682;p42"/>
          <p:cNvSpPr/>
          <p:nvPr/>
        </p:nvSpPr>
        <p:spPr>
          <a:xfrm>
            <a:off x="5267043" y="4192705"/>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Decision-making sovereignty</a:t>
            </a:r>
            <a:endParaRPr/>
          </a:p>
        </p:txBody>
      </p:sp>
      <p:sp>
        <p:nvSpPr>
          <p:cNvPr id="683" name="Google Shape;683;p42"/>
          <p:cNvSpPr txBox="1"/>
          <p:nvPr/>
        </p:nvSpPr>
        <p:spPr>
          <a:xfrm>
            <a:off x="5423984" y="3197334"/>
            <a:ext cx="1057170"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684" name="Google Shape;684;p42"/>
          <p:cNvSpPr txBox="1"/>
          <p:nvPr/>
        </p:nvSpPr>
        <p:spPr>
          <a:xfrm>
            <a:off x="5423984" y="5435932"/>
            <a:ext cx="1176072"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cxnSp>
        <p:nvCxnSpPr>
          <p:cNvPr id="685" name="Google Shape;685;p42"/>
          <p:cNvCxnSpPr>
            <a:stCxn id="680" idx="1"/>
            <a:endCxn id="682" idx="2"/>
          </p:cNvCxnSpPr>
          <p:nvPr/>
        </p:nvCxnSpPr>
        <p:spPr>
          <a:xfrm rot="10800000">
            <a:off x="5994765" y="4734304"/>
            <a:ext cx="15498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686" name="Google Shape;686;p42"/>
          <p:cNvCxnSpPr>
            <a:stCxn id="681" idx="1"/>
            <a:endCxn id="682" idx="0"/>
          </p:cNvCxnSpPr>
          <p:nvPr/>
        </p:nvCxnSpPr>
        <p:spPr>
          <a:xfrm flipH="1">
            <a:off x="5994791" y="2996984"/>
            <a:ext cx="15519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687" name="Google Shape;687;p42"/>
          <p:cNvCxnSpPr>
            <a:stCxn id="681" idx="3"/>
          </p:cNvCxnSpPr>
          <p:nvPr/>
        </p:nvCxnSpPr>
        <p:spPr>
          <a:xfrm>
            <a:off x="9264352" y="2996984"/>
            <a:ext cx="1519800" cy="1195800"/>
          </a:xfrm>
          <a:prstGeom prst="curvedConnector2">
            <a:avLst/>
          </a:prstGeom>
          <a:solidFill>
            <a:schemeClr val="accent1"/>
          </a:solidFill>
          <a:ln w="57150" cap="flat" cmpd="sng">
            <a:solidFill>
              <a:schemeClr val="dk1"/>
            </a:solidFill>
            <a:prstDash val="solid"/>
            <a:round/>
            <a:headEnd type="none" w="sm" len="sm"/>
            <a:tailEnd type="triangle" w="med" len="med"/>
          </a:ln>
        </p:spPr>
      </p:cxnSp>
      <p:cxnSp>
        <p:nvCxnSpPr>
          <p:cNvPr id="688" name="Google Shape;688;p42"/>
          <p:cNvCxnSpPr>
            <a:stCxn id="680" idx="3"/>
          </p:cNvCxnSpPr>
          <p:nvPr/>
        </p:nvCxnSpPr>
        <p:spPr>
          <a:xfrm rot="10800000" flipH="1">
            <a:off x="9263864" y="4734304"/>
            <a:ext cx="1520100" cy="1143000"/>
          </a:xfrm>
          <a:prstGeom prst="curvedConnector2">
            <a:avLst/>
          </a:prstGeom>
          <a:solidFill>
            <a:schemeClr val="accent1"/>
          </a:solidFill>
          <a:ln w="57150" cap="flat" cmpd="sng">
            <a:solidFill>
              <a:schemeClr val="dk1"/>
            </a:solidFill>
            <a:prstDash val="solid"/>
            <a:round/>
            <a:headEnd type="none" w="sm" len="sm"/>
            <a:tailEnd type="triangle" w="med" len="med"/>
          </a:ln>
        </p:spPr>
      </p:cxnSp>
      <p:sp>
        <p:nvSpPr>
          <p:cNvPr id="689" name="Google Shape;689;p42"/>
          <p:cNvSpPr txBox="1"/>
          <p:nvPr/>
        </p:nvSpPr>
        <p:spPr>
          <a:xfrm>
            <a:off x="10295414" y="3197334"/>
            <a:ext cx="1057170"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illegitimately claims</a:t>
            </a:r>
            <a:endParaRPr/>
          </a:p>
        </p:txBody>
      </p:sp>
      <p:sp>
        <p:nvSpPr>
          <p:cNvPr id="690" name="Google Shape;690;p42"/>
          <p:cNvSpPr txBox="1"/>
          <p:nvPr/>
        </p:nvSpPr>
        <p:spPr>
          <a:xfrm>
            <a:off x="10163451" y="5435932"/>
            <a:ext cx="1189133" cy="369332"/>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1200" b="1">
                <a:solidFill>
                  <a:schemeClr val="dk1"/>
                </a:solidFill>
                <a:latin typeface="Arial"/>
                <a:ea typeface="Arial"/>
                <a:cs typeface="Arial"/>
                <a:sym typeface="Arial"/>
              </a:rPr>
              <a:t>legitimately demands</a:t>
            </a:r>
            <a:endParaRPr/>
          </a:p>
        </p:txBody>
      </p:sp>
      <p:sp>
        <p:nvSpPr>
          <p:cNvPr id="691" name="Google Shape;691;p42"/>
          <p:cNvSpPr/>
          <p:nvPr/>
        </p:nvSpPr>
        <p:spPr>
          <a:xfrm rot="-407669">
            <a:off x="4740621" y="3901014"/>
            <a:ext cx="1164813" cy="285070"/>
          </a:xfrm>
          <a:prstGeom prst="rect">
            <a:avLst/>
          </a:prstGeom>
          <a:solidFill>
            <a:schemeClr val="dk1"/>
          </a:solid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200" b="1">
                <a:solidFill>
                  <a:schemeClr val="lt1"/>
                </a:solidFill>
                <a:latin typeface="Arial"/>
                <a:ea typeface="Arial"/>
                <a:cs typeface="Arial"/>
                <a:sym typeface="Arial"/>
              </a:rPr>
              <a:t>science-related</a:t>
            </a:r>
            <a:endParaRPr/>
          </a:p>
        </p:txBody>
      </p:sp>
      <p:sp>
        <p:nvSpPr>
          <p:cNvPr id="692" name="Google Shape;692;p42"/>
          <p:cNvSpPr/>
          <p:nvPr/>
        </p:nvSpPr>
        <p:spPr>
          <a:xfrm>
            <a:off x="4965816" y="1844824"/>
            <a:ext cx="2580875" cy="540000"/>
          </a:xfrm>
          <a:prstGeom prst="rect">
            <a:avLst/>
          </a:prstGeom>
          <a:solidFill>
            <a:schemeClr val="lt1"/>
          </a:solidFill>
          <a:ln>
            <a:noFill/>
          </a:ln>
        </p:spPr>
        <p:txBody>
          <a:bodyPr spcFirstLastPara="1" wrap="square" lIns="0" tIns="108000" rIns="0" bIns="108000" anchor="ctr" anchorCtr="0">
            <a:noAutofit/>
          </a:bodyPr>
          <a:lstStyle/>
          <a:p>
            <a:pPr marL="0" marR="0" lvl="0" indent="0" algn="l" rtl="0">
              <a:lnSpc>
                <a:spcPct val="114000"/>
              </a:lnSpc>
              <a:spcBef>
                <a:spcPts val="0"/>
              </a:spcBef>
              <a:spcAft>
                <a:spcPts val="0"/>
              </a:spcAft>
              <a:buNone/>
            </a:pPr>
            <a:r>
              <a:rPr lang="en-US" sz="1600" b="1">
                <a:solidFill>
                  <a:schemeClr val="dk1"/>
                </a:solidFill>
                <a:latin typeface="Arial"/>
                <a:ea typeface="Arial"/>
                <a:cs typeface="Arial"/>
                <a:sym typeface="Arial"/>
              </a:rPr>
              <a:t>Science-related populism</a:t>
            </a:r>
            <a:endParaRPr sz="1600">
              <a:solidFill>
                <a:schemeClr val="dk1"/>
              </a:solidFill>
              <a:latin typeface="Arial"/>
              <a:ea typeface="Arial"/>
              <a:cs typeface="Arial"/>
              <a:sym typeface="Arial"/>
            </a:endParaRPr>
          </a:p>
        </p:txBody>
      </p:sp>
      <p:cxnSp>
        <p:nvCxnSpPr>
          <p:cNvPr id="693" name="Google Shape;693;p42"/>
          <p:cNvCxnSpPr/>
          <p:nvPr/>
        </p:nvCxnSpPr>
        <p:spPr>
          <a:xfrm rot="10800000" flipH="1">
            <a:off x="4965816" y="2273570"/>
            <a:ext cx="6840000" cy="18511"/>
          </a:xfrm>
          <a:prstGeom prst="straightConnector1">
            <a:avLst/>
          </a:prstGeom>
          <a:solidFill>
            <a:schemeClr val="accent1"/>
          </a:solidFill>
          <a:ln w="38100" cap="flat" cmpd="sng">
            <a:solidFill>
              <a:srgbClr val="EA9E7B"/>
            </a:solidFill>
            <a:prstDash val="solid"/>
            <a:round/>
            <a:headEnd type="none" w="sm" len="sm"/>
            <a:tailEnd type="none" w="sm" len="sm"/>
          </a:ln>
        </p:spPr>
      </p:cxnSp>
      <p:cxnSp>
        <p:nvCxnSpPr>
          <p:cNvPr id="694" name="Google Shape;694;p42"/>
          <p:cNvCxnSpPr/>
          <p:nvPr/>
        </p:nvCxnSpPr>
        <p:spPr>
          <a:xfrm>
            <a:off x="4655840" y="242132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sp>
        <p:nvSpPr>
          <p:cNvPr id="695" name="Google Shape;695;p42"/>
          <p:cNvSpPr/>
          <p:nvPr/>
        </p:nvSpPr>
        <p:spPr>
          <a:xfrm>
            <a:off x="4991540" y="5938800"/>
            <a:ext cx="1422388" cy="353045"/>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br>
              <a:rPr lang="en-US" sz="1050">
                <a:solidFill>
                  <a:schemeClr val="dk1"/>
                </a:solidFill>
                <a:latin typeface="Arial"/>
                <a:ea typeface="Arial"/>
                <a:cs typeface="Arial"/>
                <a:sym typeface="Arial"/>
              </a:rPr>
            </a:br>
            <a:r>
              <a:rPr lang="en-US" sz="1050">
                <a:solidFill>
                  <a:schemeClr val="dk1"/>
                </a:solidFill>
                <a:latin typeface="Arial"/>
                <a:ea typeface="Arial"/>
                <a:cs typeface="Arial"/>
                <a:sym typeface="Arial"/>
              </a:rPr>
              <a:t>(Mede &amp; Schäfer, 2020)</a:t>
            </a:r>
            <a:endParaRPr/>
          </a:p>
        </p:txBody>
      </p:sp>
      <p:sp>
        <p:nvSpPr>
          <p:cNvPr id="696" name="Google Shape;696;p42"/>
          <p:cNvSpPr/>
          <p:nvPr/>
        </p:nvSpPr>
        <p:spPr>
          <a:xfrm>
            <a:off x="815132" y="2381141"/>
            <a:ext cx="3659334" cy="4000187"/>
          </a:xfrm>
          <a:prstGeom prst="rect">
            <a:avLst/>
          </a:prstGeom>
          <a:solidFill>
            <a:schemeClr val="lt1">
              <a:alpha val="89803"/>
            </a:scheme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97" name="Google Shape;697;p42"/>
          <p:cNvSpPr/>
          <p:nvPr/>
        </p:nvSpPr>
        <p:spPr>
          <a:xfrm>
            <a:off x="10056440" y="4192706"/>
            <a:ext cx="1455224" cy="541650"/>
          </a:xfrm>
          <a:prstGeom prst="rect">
            <a:avLst/>
          </a:prstGeom>
          <a:solidFill>
            <a:schemeClr val="dk1"/>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1400" b="1">
                <a:solidFill>
                  <a:schemeClr val="lt1"/>
                </a:solidFill>
                <a:latin typeface="Arial"/>
                <a:ea typeface="Arial"/>
                <a:cs typeface="Arial"/>
                <a:sym typeface="Arial"/>
              </a:rPr>
              <a:t>Truth-speaking sovereignty</a:t>
            </a:r>
            <a:endParaRPr/>
          </a:p>
        </p:txBody>
      </p:sp>
      <p:sp>
        <p:nvSpPr>
          <p:cNvPr id="698" name="Google Shape;698;p42"/>
          <p:cNvSpPr/>
          <p:nvPr/>
        </p:nvSpPr>
        <p:spPr>
          <a:xfrm>
            <a:off x="4543300" y="2408125"/>
            <a:ext cx="7457400" cy="4000200"/>
          </a:xfrm>
          <a:prstGeom prst="rect">
            <a:avLst/>
          </a:prstGeom>
          <a:solidFill>
            <a:schemeClr val="lt1">
              <a:alpha val="89803"/>
            </a:scheme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699" name="Google Shape;699;p42"/>
          <p:cNvSpPr txBox="1"/>
          <p:nvPr/>
        </p:nvSpPr>
        <p:spPr>
          <a:xfrm>
            <a:off x="7061999" y="3211135"/>
            <a:ext cx="3686018" cy="7920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700" b="1" i="1" u="none">
                <a:solidFill>
                  <a:schemeClr val="accent2"/>
                </a:solidFill>
                <a:latin typeface="Arial"/>
                <a:ea typeface="Arial"/>
                <a:cs typeface="Arial"/>
                <a:sym typeface="Arial"/>
              </a:rPr>
              <a:t>Populist science communication </a:t>
            </a:r>
            <a:br>
              <a:rPr lang="en-US" sz="1700" b="1" i="1" u="none">
                <a:solidFill>
                  <a:schemeClr val="accent2"/>
                </a:solidFill>
                <a:latin typeface="Arial"/>
                <a:ea typeface="Arial"/>
                <a:cs typeface="Arial"/>
                <a:sym typeface="Arial"/>
              </a:rPr>
            </a:br>
            <a:r>
              <a:rPr lang="en-US" sz="1700" b="0" i="1" u="none">
                <a:solidFill>
                  <a:schemeClr val="accent2"/>
                </a:solidFill>
                <a:latin typeface="Arial"/>
                <a:ea typeface="Arial"/>
                <a:cs typeface="Arial"/>
                <a:sym typeface="Arial"/>
              </a:rPr>
              <a:t>(“supply side”)</a:t>
            </a:r>
            <a:endParaRPr sz="1700" b="0" i="1" u="none">
              <a:solidFill>
                <a:schemeClr val="accent2"/>
              </a:solidFill>
              <a:latin typeface="Arial"/>
              <a:ea typeface="Arial"/>
              <a:cs typeface="Arial"/>
              <a:sym typeface="Arial"/>
            </a:endParaRPr>
          </a:p>
        </p:txBody>
      </p:sp>
      <p:sp>
        <p:nvSpPr>
          <p:cNvPr id="700" name="Google Shape;700;p42"/>
          <p:cNvSpPr txBox="1"/>
          <p:nvPr/>
        </p:nvSpPr>
        <p:spPr>
          <a:xfrm>
            <a:off x="7062000" y="4251987"/>
            <a:ext cx="3686018" cy="7920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en-US" sz="1700" b="1" i="1" u="none">
                <a:solidFill>
                  <a:schemeClr val="dk1"/>
                </a:solidFill>
                <a:latin typeface="Arial"/>
                <a:ea typeface="Arial"/>
                <a:cs typeface="Arial"/>
                <a:sym typeface="Arial"/>
              </a:rPr>
              <a:t>Science-related populist attitudes</a:t>
            </a:r>
            <a:endParaRPr/>
          </a:p>
          <a:p>
            <a:pPr marL="0" marR="0" lvl="0" indent="0" algn="l" rtl="0">
              <a:spcBef>
                <a:spcPts val="0"/>
              </a:spcBef>
              <a:spcAft>
                <a:spcPts val="0"/>
              </a:spcAft>
              <a:buNone/>
            </a:pPr>
            <a:r>
              <a:rPr lang="en-US" sz="1700" b="0" i="1" u="none">
                <a:solidFill>
                  <a:schemeClr val="dk1"/>
                </a:solidFill>
                <a:latin typeface="Arial"/>
                <a:ea typeface="Arial"/>
                <a:cs typeface="Arial"/>
                <a:sym typeface="Arial"/>
              </a:rPr>
              <a:t>(“demand side”)</a:t>
            </a:r>
            <a:endParaRPr sz="1700" b="0" i="1" u="none">
              <a:solidFill>
                <a:schemeClr val="dk1"/>
              </a:solidFill>
              <a:latin typeface="Arial"/>
              <a:ea typeface="Arial"/>
              <a:cs typeface="Arial"/>
              <a:sym typeface="Arial"/>
            </a:endParaRPr>
          </a:p>
        </p:txBody>
      </p:sp>
      <p:pic>
        <p:nvPicPr>
          <p:cNvPr id="701" name="Google Shape;701;p42" descr="Geballte Faust mit einfarbiger Füllung"/>
          <p:cNvPicPr preferRelativeResize="0"/>
          <p:nvPr/>
        </p:nvPicPr>
        <p:blipFill rotWithShape="1">
          <a:blip r:embed="rId3">
            <a:alphaModFix/>
          </a:blip>
          <a:srcRect/>
          <a:stretch/>
        </p:blipFill>
        <p:spPr>
          <a:xfrm>
            <a:off x="6162134" y="3263734"/>
            <a:ext cx="739401" cy="739401"/>
          </a:xfrm>
          <a:prstGeom prst="rect">
            <a:avLst/>
          </a:prstGeom>
          <a:noFill/>
          <a:ln>
            <a:noFill/>
          </a:ln>
        </p:spPr>
      </p:pic>
      <p:pic>
        <p:nvPicPr>
          <p:cNvPr id="702" name="Google Shape;702;p42" descr="Philanthropie mit einfarbiger Füllung"/>
          <p:cNvPicPr preferRelativeResize="0"/>
          <p:nvPr/>
        </p:nvPicPr>
        <p:blipFill rotWithShape="1">
          <a:blip r:embed="rId4">
            <a:alphaModFix/>
          </a:blip>
          <a:srcRect/>
          <a:stretch/>
        </p:blipFill>
        <p:spPr>
          <a:xfrm>
            <a:off x="6152362" y="4240044"/>
            <a:ext cx="758944" cy="758944"/>
          </a:xfrm>
          <a:prstGeom prst="rect">
            <a:avLst/>
          </a:prstGeom>
          <a:noFill/>
          <a:ln>
            <a:noFill/>
          </a:ln>
        </p:spPr>
      </p:pic>
      <p:sp>
        <p:nvSpPr>
          <p:cNvPr id="703" name="Google Shape;703;p42"/>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704" name="Google Shape;704;p42"/>
          <p:cNvPicPr preferRelativeResize="0"/>
          <p:nvPr/>
        </p:nvPicPr>
        <p:blipFill>
          <a:blip r:embed="rId5">
            <a:alphaModFix/>
          </a:blip>
          <a:stretch>
            <a:fillRect/>
          </a:stretch>
        </p:blipFill>
        <p:spPr>
          <a:xfrm>
            <a:off x="5410399" y="248600"/>
            <a:ext cx="2306451" cy="603650"/>
          </a:xfrm>
          <a:prstGeom prst="rect">
            <a:avLst/>
          </a:prstGeom>
          <a:noFill/>
          <a:ln>
            <a:noFill/>
          </a:ln>
        </p:spPr>
      </p:pic>
      <p:sp>
        <p:nvSpPr>
          <p:cNvPr id="44" name="Google Shape;100;p17">
            <a:extLst>
              <a:ext uri="{FF2B5EF4-FFF2-40B4-BE49-F238E27FC236}">
                <a16:creationId xmlns:a16="http://schemas.microsoft.com/office/drawing/2014/main" id="{335A5A49-5D05-4525-B411-6C5FB5ECFF8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43"/>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Measurement of science-related populist attitudes </a:t>
            </a:r>
            <a:r>
              <a:rPr lang="en-US" sz="1000">
                <a:solidFill>
                  <a:schemeClr val="dk1"/>
                </a:solidFill>
              </a:rPr>
              <a:t>(Mede et al., 2021)</a:t>
            </a:r>
            <a:endParaRPr sz="2300">
              <a:solidFill>
                <a:schemeClr val="dk1"/>
              </a:solidFill>
            </a:endParaRPr>
          </a:p>
        </p:txBody>
      </p:sp>
      <p:sp>
        <p:nvSpPr>
          <p:cNvPr id="712" name="Google Shape;712;p43"/>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27</a:t>
            </a:fld>
            <a:endParaRPr/>
          </a:p>
        </p:txBody>
      </p:sp>
      <p:sp>
        <p:nvSpPr>
          <p:cNvPr id="713" name="Google Shape;713;p43"/>
          <p:cNvSpPr txBox="1"/>
          <p:nvPr/>
        </p:nvSpPr>
        <p:spPr>
          <a:xfrm>
            <a:off x="2252060" y="4689320"/>
            <a:ext cx="2041337" cy="1620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1">
                <a:solidFill>
                  <a:schemeClr val="accent1"/>
                </a:solidFill>
                <a:latin typeface="Arial"/>
                <a:ea typeface="Arial"/>
                <a:cs typeface="Arial"/>
                <a:sym typeface="Arial"/>
              </a:rPr>
              <a:t>Mede, N. G</a:t>
            </a:r>
            <a:r>
              <a:rPr lang="en-US" sz="1000">
                <a:solidFill>
                  <a:schemeClr val="accent1"/>
                </a:solidFill>
                <a:latin typeface="Arial"/>
                <a:ea typeface="Arial"/>
                <a:cs typeface="Arial"/>
                <a:sym typeface="Arial"/>
              </a:rPr>
              <a:t>., </a:t>
            </a:r>
            <a:r>
              <a:rPr lang="en-US" sz="1000">
                <a:solidFill>
                  <a:schemeClr val="dk1"/>
                </a:solidFill>
                <a:latin typeface="Arial"/>
                <a:ea typeface="Arial"/>
                <a:cs typeface="Arial"/>
                <a:sym typeface="Arial"/>
              </a:rPr>
              <a:t>Schäfer, M. S., &amp; Füchslin, T. (2021). The SciPop Scale for measuring science-related populist attitudes in surveys: Development, test, and validation. </a:t>
            </a:r>
            <a:r>
              <a:rPr lang="en-US" sz="1000" i="1">
                <a:solidFill>
                  <a:schemeClr val="dk1"/>
                </a:solidFill>
                <a:latin typeface="Arial"/>
                <a:ea typeface="Arial"/>
                <a:cs typeface="Arial"/>
                <a:sym typeface="Arial"/>
              </a:rPr>
              <a:t>International Journal of Public Opinion Research</a:t>
            </a:r>
            <a:r>
              <a:rPr lang="en-US" sz="1000">
                <a:solidFill>
                  <a:schemeClr val="dk1"/>
                </a:solidFill>
                <a:latin typeface="Arial"/>
                <a:ea typeface="Arial"/>
                <a:cs typeface="Arial"/>
                <a:sym typeface="Arial"/>
              </a:rPr>
              <a:t>, </a:t>
            </a:r>
            <a:r>
              <a:rPr lang="en-US" sz="1000" i="1">
                <a:solidFill>
                  <a:schemeClr val="dk1"/>
                </a:solidFill>
                <a:latin typeface="Arial"/>
                <a:ea typeface="Arial"/>
                <a:cs typeface="Arial"/>
                <a:sym typeface="Arial"/>
              </a:rPr>
              <a:t>33</a:t>
            </a:r>
            <a:r>
              <a:rPr lang="en-US" sz="1000">
                <a:solidFill>
                  <a:schemeClr val="dk1"/>
                </a:solidFill>
                <a:latin typeface="Arial"/>
                <a:ea typeface="Arial"/>
                <a:cs typeface="Arial"/>
                <a:sym typeface="Arial"/>
              </a:rPr>
              <a:t>(2), 273–293. doi: 10.1093/ijpor/edaa026</a:t>
            </a:r>
            <a:endParaRPr sz="1000">
              <a:solidFill>
                <a:schemeClr val="dk1"/>
              </a:solidFill>
              <a:latin typeface="Arial"/>
              <a:ea typeface="Arial"/>
              <a:cs typeface="Arial"/>
              <a:sym typeface="Arial"/>
            </a:endParaRPr>
          </a:p>
        </p:txBody>
      </p:sp>
      <p:pic>
        <p:nvPicPr>
          <p:cNvPr id="714" name="Google Shape;714;p43" descr="Ein Bild, das Text enthält.&#10;&#10;Automatisch generierte Beschreibung"/>
          <p:cNvPicPr preferRelativeResize="0"/>
          <p:nvPr/>
        </p:nvPicPr>
        <p:blipFill rotWithShape="1">
          <a:blip r:embed="rId3">
            <a:alphaModFix/>
          </a:blip>
          <a:srcRect/>
          <a:stretch/>
        </p:blipFill>
        <p:spPr>
          <a:xfrm>
            <a:off x="911225" y="4689320"/>
            <a:ext cx="1113750" cy="1620000"/>
          </a:xfrm>
          <a:prstGeom prst="rect">
            <a:avLst/>
          </a:prstGeom>
          <a:noFill/>
          <a:ln w="9525" cap="flat" cmpd="sng">
            <a:solidFill>
              <a:schemeClr val="accent1"/>
            </a:solidFill>
            <a:prstDash val="solid"/>
            <a:round/>
            <a:headEnd type="none" w="sm" len="sm"/>
            <a:tailEnd type="none" w="sm" len="sm"/>
          </a:ln>
        </p:spPr>
      </p:pic>
      <p:pic>
        <p:nvPicPr>
          <p:cNvPr id="715" name="Google Shape;715;p43"/>
          <p:cNvPicPr preferRelativeResize="0"/>
          <p:nvPr/>
        </p:nvPicPr>
        <p:blipFill rotWithShape="1">
          <a:blip r:embed="rId4">
            <a:alphaModFix/>
          </a:blip>
          <a:srcRect/>
          <a:stretch/>
        </p:blipFill>
        <p:spPr>
          <a:xfrm>
            <a:off x="980830" y="5305479"/>
            <a:ext cx="972000" cy="972000"/>
          </a:xfrm>
          <a:prstGeom prst="rect">
            <a:avLst/>
          </a:prstGeom>
          <a:noFill/>
          <a:ln>
            <a:noFill/>
          </a:ln>
        </p:spPr>
      </p:pic>
      <p:sp>
        <p:nvSpPr>
          <p:cNvPr id="716" name="Google Shape;716;p43"/>
          <p:cNvSpPr txBox="1"/>
          <p:nvPr/>
        </p:nvSpPr>
        <p:spPr>
          <a:xfrm>
            <a:off x="4655840" y="1831776"/>
            <a:ext cx="6480720" cy="444570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latin typeface="Arial"/>
                <a:ea typeface="Arial"/>
                <a:cs typeface="Arial"/>
                <a:sym typeface="Arial"/>
              </a:rPr>
              <a:t>Results:</a:t>
            </a:r>
            <a:endParaRPr/>
          </a:p>
          <a:p>
            <a:pPr marL="285750" marR="0" lvl="0" indent="-285750" algn="l" rtl="0">
              <a:spcBef>
                <a:spcPts val="600"/>
              </a:spcBef>
              <a:spcAft>
                <a:spcPts val="0"/>
              </a:spcAft>
              <a:buClr>
                <a:schemeClr val="dk1"/>
              </a:buClr>
              <a:buSzPts val="1700"/>
              <a:buFont typeface="Arial"/>
              <a:buChar char="•"/>
            </a:pPr>
            <a:r>
              <a:rPr lang="en-US" sz="1700">
                <a:solidFill>
                  <a:schemeClr val="dk1"/>
                </a:solidFill>
                <a:latin typeface="Arial"/>
                <a:ea typeface="Arial"/>
                <a:cs typeface="Arial"/>
                <a:sym typeface="Arial"/>
              </a:rPr>
              <a:t>Science-related populist attitudes can be measured with the </a:t>
            </a:r>
            <a:r>
              <a:rPr lang="en-US" sz="1700" b="1">
                <a:solidFill>
                  <a:schemeClr val="accent1"/>
                </a:solidFill>
                <a:latin typeface="Arial"/>
                <a:ea typeface="Arial"/>
                <a:cs typeface="Arial"/>
                <a:sym typeface="Arial"/>
              </a:rPr>
              <a:t>SciPop Scale</a:t>
            </a:r>
            <a:r>
              <a:rPr lang="en-US" sz="1700">
                <a:solidFill>
                  <a:schemeClr val="dk1"/>
                </a:solidFill>
                <a:latin typeface="Arial"/>
                <a:ea typeface="Arial"/>
                <a:cs typeface="Arial"/>
                <a:sym typeface="Arial"/>
              </a:rPr>
              <a:t>, a robust and reliable 8-item survey scale</a:t>
            </a:r>
            <a:endParaRPr sz="1700">
              <a:solidFill>
                <a:schemeClr val="dk1"/>
              </a:solidFill>
              <a:latin typeface="Arial"/>
              <a:ea typeface="Arial"/>
              <a:cs typeface="Arial"/>
              <a:sym typeface="Arial"/>
            </a:endParaRPr>
          </a:p>
        </p:txBody>
      </p:sp>
      <p:sp>
        <p:nvSpPr>
          <p:cNvPr id="717" name="Google Shape;717;p43"/>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718" name="Google Shape;718;p43"/>
          <p:cNvSpPr txBox="1"/>
          <p:nvPr/>
        </p:nvSpPr>
        <p:spPr>
          <a:xfrm>
            <a:off x="910424" y="1831776"/>
            <a:ext cx="3313368" cy="264073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latin typeface="Arial"/>
                <a:ea typeface="Arial"/>
                <a:cs typeface="Arial"/>
                <a:sym typeface="Arial"/>
              </a:rPr>
              <a:t>Question: </a:t>
            </a:r>
            <a:r>
              <a:rPr lang="en-US" sz="1700">
                <a:solidFill>
                  <a:schemeClr val="dk1"/>
                </a:solidFill>
                <a:latin typeface="Arial"/>
                <a:ea typeface="Arial"/>
                <a:cs typeface="Arial"/>
                <a:sym typeface="Arial"/>
              </a:rPr>
              <a:t>How to measure endorsement/rejection of science-related populism in surveys?</a:t>
            </a:r>
            <a:br>
              <a:rPr lang="en-US" sz="1700">
                <a:solidFill>
                  <a:schemeClr val="dk1"/>
                </a:solidFill>
                <a:latin typeface="Arial"/>
                <a:ea typeface="Arial"/>
                <a:cs typeface="Arial"/>
                <a:sym typeface="Arial"/>
              </a:rPr>
            </a:br>
            <a:endParaRPr sz="1700">
              <a:solidFill>
                <a:schemeClr val="dk1"/>
              </a:solidFill>
              <a:latin typeface="Arial"/>
              <a:ea typeface="Arial"/>
              <a:cs typeface="Arial"/>
              <a:sym typeface="Arial"/>
            </a:endParaRPr>
          </a:p>
          <a:p>
            <a:pPr marL="0" marR="0" lvl="0" indent="0" algn="l" rtl="0">
              <a:spcBef>
                <a:spcPts val="600"/>
              </a:spcBef>
              <a:spcAft>
                <a:spcPts val="0"/>
              </a:spcAft>
              <a:buNone/>
            </a:pPr>
            <a:endParaRPr sz="1700">
              <a:solidFill>
                <a:schemeClr val="dk1"/>
              </a:solidFill>
              <a:latin typeface="Arial"/>
              <a:ea typeface="Arial"/>
              <a:cs typeface="Arial"/>
              <a:sym typeface="Arial"/>
            </a:endParaRPr>
          </a:p>
          <a:p>
            <a:pPr marL="0" marR="0" lvl="0" indent="0" algn="l" rtl="0">
              <a:spcBef>
                <a:spcPts val="600"/>
              </a:spcBef>
              <a:spcAft>
                <a:spcPts val="0"/>
              </a:spcAft>
              <a:buNone/>
            </a:pPr>
            <a:r>
              <a:rPr lang="en-US" sz="1700" b="1">
                <a:solidFill>
                  <a:schemeClr val="accent1"/>
                </a:solidFill>
                <a:latin typeface="Arial"/>
                <a:ea typeface="Arial"/>
                <a:cs typeface="Arial"/>
                <a:sym typeface="Arial"/>
              </a:rPr>
              <a:t>Method: </a:t>
            </a:r>
            <a:r>
              <a:rPr lang="en-US" sz="1700">
                <a:solidFill>
                  <a:schemeClr val="dk1"/>
                </a:solidFill>
                <a:latin typeface="Arial"/>
                <a:ea typeface="Arial"/>
                <a:cs typeface="Arial"/>
                <a:sym typeface="Arial"/>
              </a:rPr>
              <a:t>Two representative population surveys in German, French, Italian (online/CATI, </a:t>
            </a:r>
            <a:br>
              <a:rPr lang="en-US" sz="1700">
                <a:solidFill>
                  <a:schemeClr val="dk1"/>
                </a:solidFill>
                <a:latin typeface="Arial"/>
                <a:ea typeface="Arial"/>
                <a:cs typeface="Arial"/>
                <a:sym typeface="Arial"/>
              </a:rPr>
            </a:br>
            <a:r>
              <a:rPr lang="en-US" sz="1700">
                <a:solidFill>
                  <a:schemeClr val="dk1"/>
                </a:solidFill>
                <a:latin typeface="Arial"/>
                <a:ea typeface="Arial"/>
                <a:cs typeface="Arial"/>
                <a:sym typeface="Arial"/>
              </a:rPr>
              <a:t>2019, Switzerland)</a:t>
            </a:r>
            <a:endParaRPr/>
          </a:p>
          <a:p>
            <a:pPr marL="0" marR="0" lvl="0" indent="0" algn="l" rtl="0">
              <a:spcBef>
                <a:spcPts val="600"/>
              </a:spcBef>
              <a:spcAft>
                <a:spcPts val="0"/>
              </a:spcAft>
              <a:buNone/>
            </a:pPr>
            <a:endParaRPr sz="1700">
              <a:solidFill>
                <a:schemeClr val="dk1"/>
              </a:solidFill>
              <a:latin typeface="Arial"/>
              <a:ea typeface="Arial"/>
              <a:cs typeface="Arial"/>
              <a:sym typeface="Arial"/>
            </a:endParaRPr>
          </a:p>
        </p:txBody>
      </p:sp>
      <p:pic>
        <p:nvPicPr>
          <p:cNvPr id="719" name="Google Shape;719;p43"/>
          <p:cNvPicPr preferRelativeResize="0"/>
          <p:nvPr/>
        </p:nvPicPr>
        <p:blipFill>
          <a:blip r:embed="rId5">
            <a:alphaModFix/>
          </a:blip>
          <a:stretch>
            <a:fillRect/>
          </a:stretch>
        </p:blipFill>
        <p:spPr>
          <a:xfrm>
            <a:off x="5410399" y="248600"/>
            <a:ext cx="2306451" cy="603650"/>
          </a:xfrm>
          <a:prstGeom prst="rect">
            <a:avLst/>
          </a:prstGeom>
          <a:noFill/>
          <a:ln>
            <a:noFill/>
          </a:ln>
        </p:spPr>
      </p:pic>
      <p:sp>
        <p:nvSpPr>
          <p:cNvPr id="12" name="Google Shape;100;p17">
            <a:extLst>
              <a:ext uri="{FF2B5EF4-FFF2-40B4-BE49-F238E27FC236}">
                <a16:creationId xmlns:a16="http://schemas.microsoft.com/office/drawing/2014/main" id="{643BB4B0-C751-40D1-AFBF-170A414F0AEF}"/>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43"/>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Measurement of science-related populist attitudes </a:t>
            </a:r>
            <a:r>
              <a:rPr lang="en-US" sz="1000">
                <a:solidFill>
                  <a:schemeClr val="dk1"/>
                </a:solidFill>
              </a:rPr>
              <a:t>(Mede et al., 2021)</a:t>
            </a:r>
            <a:endParaRPr sz="2300">
              <a:solidFill>
                <a:schemeClr val="dk1"/>
              </a:solidFill>
            </a:endParaRPr>
          </a:p>
        </p:txBody>
      </p:sp>
      <p:sp>
        <p:nvSpPr>
          <p:cNvPr id="712" name="Google Shape;712;p43"/>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28</a:t>
            </a:fld>
            <a:endParaRPr/>
          </a:p>
        </p:txBody>
      </p:sp>
      <p:sp>
        <p:nvSpPr>
          <p:cNvPr id="713" name="Google Shape;713;p43"/>
          <p:cNvSpPr txBox="1"/>
          <p:nvPr/>
        </p:nvSpPr>
        <p:spPr>
          <a:xfrm>
            <a:off x="2252060" y="4689320"/>
            <a:ext cx="2041337" cy="1620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1">
                <a:solidFill>
                  <a:schemeClr val="accent1"/>
                </a:solidFill>
                <a:latin typeface="Arial"/>
                <a:ea typeface="Arial"/>
                <a:cs typeface="Arial"/>
                <a:sym typeface="Arial"/>
              </a:rPr>
              <a:t>Mede, N. G</a:t>
            </a:r>
            <a:r>
              <a:rPr lang="en-US" sz="1000">
                <a:solidFill>
                  <a:schemeClr val="accent1"/>
                </a:solidFill>
                <a:latin typeface="Arial"/>
                <a:ea typeface="Arial"/>
                <a:cs typeface="Arial"/>
                <a:sym typeface="Arial"/>
              </a:rPr>
              <a:t>., </a:t>
            </a:r>
            <a:r>
              <a:rPr lang="en-US" sz="1000">
                <a:solidFill>
                  <a:schemeClr val="dk1"/>
                </a:solidFill>
                <a:latin typeface="Arial"/>
                <a:ea typeface="Arial"/>
                <a:cs typeface="Arial"/>
                <a:sym typeface="Arial"/>
              </a:rPr>
              <a:t>Schäfer, M. S., &amp; Füchslin, T. (2021). The SciPop Scale for measuring science-related populist attitudes in surveys: Development, test, and validation. </a:t>
            </a:r>
            <a:r>
              <a:rPr lang="en-US" sz="1000" i="1">
                <a:solidFill>
                  <a:schemeClr val="dk1"/>
                </a:solidFill>
                <a:latin typeface="Arial"/>
                <a:ea typeface="Arial"/>
                <a:cs typeface="Arial"/>
                <a:sym typeface="Arial"/>
              </a:rPr>
              <a:t>International Journal of Public Opinion Research</a:t>
            </a:r>
            <a:r>
              <a:rPr lang="en-US" sz="1000">
                <a:solidFill>
                  <a:schemeClr val="dk1"/>
                </a:solidFill>
                <a:latin typeface="Arial"/>
                <a:ea typeface="Arial"/>
                <a:cs typeface="Arial"/>
                <a:sym typeface="Arial"/>
              </a:rPr>
              <a:t>, </a:t>
            </a:r>
            <a:r>
              <a:rPr lang="en-US" sz="1000" i="1">
                <a:solidFill>
                  <a:schemeClr val="dk1"/>
                </a:solidFill>
                <a:latin typeface="Arial"/>
                <a:ea typeface="Arial"/>
                <a:cs typeface="Arial"/>
                <a:sym typeface="Arial"/>
              </a:rPr>
              <a:t>33</a:t>
            </a:r>
            <a:r>
              <a:rPr lang="en-US" sz="1000">
                <a:solidFill>
                  <a:schemeClr val="dk1"/>
                </a:solidFill>
                <a:latin typeface="Arial"/>
                <a:ea typeface="Arial"/>
                <a:cs typeface="Arial"/>
                <a:sym typeface="Arial"/>
              </a:rPr>
              <a:t>(2), 273–293. doi: 10.1093/ijpor/edaa026</a:t>
            </a:r>
            <a:endParaRPr sz="1000">
              <a:solidFill>
                <a:schemeClr val="dk1"/>
              </a:solidFill>
              <a:latin typeface="Arial"/>
              <a:ea typeface="Arial"/>
              <a:cs typeface="Arial"/>
              <a:sym typeface="Arial"/>
            </a:endParaRPr>
          </a:p>
        </p:txBody>
      </p:sp>
      <p:pic>
        <p:nvPicPr>
          <p:cNvPr id="714" name="Google Shape;714;p43" descr="Ein Bild, das Text enthält.&#10;&#10;Automatisch generierte Beschreibung"/>
          <p:cNvPicPr preferRelativeResize="0"/>
          <p:nvPr/>
        </p:nvPicPr>
        <p:blipFill rotWithShape="1">
          <a:blip r:embed="rId3">
            <a:alphaModFix/>
          </a:blip>
          <a:srcRect/>
          <a:stretch/>
        </p:blipFill>
        <p:spPr>
          <a:xfrm>
            <a:off x="911225" y="4689320"/>
            <a:ext cx="1113750" cy="1620000"/>
          </a:xfrm>
          <a:prstGeom prst="rect">
            <a:avLst/>
          </a:prstGeom>
          <a:noFill/>
          <a:ln w="9525" cap="flat" cmpd="sng">
            <a:solidFill>
              <a:schemeClr val="accent1"/>
            </a:solidFill>
            <a:prstDash val="solid"/>
            <a:round/>
            <a:headEnd type="none" w="sm" len="sm"/>
            <a:tailEnd type="none" w="sm" len="sm"/>
          </a:ln>
        </p:spPr>
      </p:pic>
      <p:pic>
        <p:nvPicPr>
          <p:cNvPr id="715" name="Google Shape;715;p43"/>
          <p:cNvPicPr preferRelativeResize="0"/>
          <p:nvPr/>
        </p:nvPicPr>
        <p:blipFill rotWithShape="1">
          <a:blip r:embed="rId4">
            <a:alphaModFix/>
          </a:blip>
          <a:srcRect/>
          <a:stretch/>
        </p:blipFill>
        <p:spPr>
          <a:xfrm>
            <a:off x="980830" y="5305479"/>
            <a:ext cx="972000" cy="972000"/>
          </a:xfrm>
          <a:prstGeom prst="rect">
            <a:avLst/>
          </a:prstGeom>
          <a:noFill/>
          <a:ln>
            <a:noFill/>
          </a:ln>
        </p:spPr>
      </p:pic>
      <p:sp>
        <p:nvSpPr>
          <p:cNvPr id="716" name="Google Shape;716;p43"/>
          <p:cNvSpPr txBox="1"/>
          <p:nvPr/>
        </p:nvSpPr>
        <p:spPr>
          <a:xfrm>
            <a:off x="4655840" y="1831776"/>
            <a:ext cx="6480720" cy="444570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latin typeface="Arial"/>
                <a:ea typeface="Arial"/>
                <a:cs typeface="Arial"/>
                <a:sym typeface="Arial"/>
              </a:rPr>
              <a:t>Results:</a:t>
            </a:r>
            <a:endParaRPr/>
          </a:p>
          <a:p>
            <a:pPr marL="285750" marR="0" lvl="0" indent="-285750" algn="l" rtl="0">
              <a:spcBef>
                <a:spcPts val="600"/>
              </a:spcBef>
              <a:spcAft>
                <a:spcPts val="0"/>
              </a:spcAft>
              <a:buClr>
                <a:schemeClr val="dk1"/>
              </a:buClr>
              <a:buSzPts val="1700"/>
              <a:buFont typeface="Arial"/>
              <a:buChar char="•"/>
            </a:pPr>
            <a:r>
              <a:rPr lang="en-US" sz="1700">
                <a:solidFill>
                  <a:schemeClr val="dk1"/>
                </a:solidFill>
                <a:latin typeface="Arial"/>
                <a:ea typeface="Arial"/>
                <a:cs typeface="Arial"/>
                <a:sym typeface="Arial"/>
              </a:rPr>
              <a:t>Science-related populist attitudes can be measured with the </a:t>
            </a:r>
            <a:r>
              <a:rPr lang="en-US" sz="1700" b="1">
                <a:solidFill>
                  <a:schemeClr val="accent1"/>
                </a:solidFill>
                <a:latin typeface="Arial"/>
                <a:ea typeface="Arial"/>
                <a:cs typeface="Arial"/>
                <a:sym typeface="Arial"/>
              </a:rPr>
              <a:t>SciPop Scale</a:t>
            </a:r>
            <a:r>
              <a:rPr lang="en-US" sz="1700">
                <a:solidFill>
                  <a:schemeClr val="dk1"/>
                </a:solidFill>
                <a:latin typeface="Arial"/>
                <a:ea typeface="Arial"/>
                <a:cs typeface="Arial"/>
                <a:sym typeface="Arial"/>
              </a:rPr>
              <a:t>, a robust and reliable 8-item survey scale</a:t>
            </a:r>
            <a:endParaRPr sz="1700">
              <a:solidFill>
                <a:schemeClr val="dk1"/>
              </a:solidFill>
              <a:latin typeface="Arial"/>
              <a:ea typeface="Arial"/>
              <a:cs typeface="Arial"/>
              <a:sym typeface="Arial"/>
            </a:endParaRPr>
          </a:p>
        </p:txBody>
      </p:sp>
      <p:sp>
        <p:nvSpPr>
          <p:cNvPr id="717" name="Google Shape;717;p43"/>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718" name="Google Shape;718;p43"/>
          <p:cNvSpPr txBox="1"/>
          <p:nvPr/>
        </p:nvSpPr>
        <p:spPr>
          <a:xfrm>
            <a:off x="910424" y="1831776"/>
            <a:ext cx="3313368" cy="264073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latin typeface="Arial"/>
                <a:ea typeface="Arial"/>
                <a:cs typeface="Arial"/>
                <a:sym typeface="Arial"/>
              </a:rPr>
              <a:t>Question: </a:t>
            </a:r>
            <a:r>
              <a:rPr lang="en-US" sz="1700">
                <a:solidFill>
                  <a:schemeClr val="dk1"/>
                </a:solidFill>
                <a:latin typeface="Arial"/>
                <a:ea typeface="Arial"/>
                <a:cs typeface="Arial"/>
                <a:sym typeface="Arial"/>
              </a:rPr>
              <a:t>How to measure endorsement/rejection of science-related populism in surveys?</a:t>
            </a:r>
            <a:br>
              <a:rPr lang="en-US" sz="1700">
                <a:solidFill>
                  <a:schemeClr val="dk1"/>
                </a:solidFill>
                <a:latin typeface="Arial"/>
                <a:ea typeface="Arial"/>
                <a:cs typeface="Arial"/>
                <a:sym typeface="Arial"/>
              </a:rPr>
            </a:br>
            <a:endParaRPr sz="1700">
              <a:solidFill>
                <a:schemeClr val="dk1"/>
              </a:solidFill>
              <a:latin typeface="Arial"/>
              <a:ea typeface="Arial"/>
              <a:cs typeface="Arial"/>
              <a:sym typeface="Arial"/>
            </a:endParaRPr>
          </a:p>
          <a:p>
            <a:pPr marL="0" marR="0" lvl="0" indent="0" algn="l" rtl="0">
              <a:spcBef>
                <a:spcPts val="600"/>
              </a:spcBef>
              <a:spcAft>
                <a:spcPts val="0"/>
              </a:spcAft>
              <a:buNone/>
            </a:pPr>
            <a:endParaRPr sz="1700">
              <a:solidFill>
                <a:schemeClr val="dk1"/>
              </a:solidFill>
              <a:latin typeface="Arial"/>
              <a:ea typeface="Arial"/>
              <a:cs typeface="Arial"/>
              <a:sym typeface="Arial"/>
            </a:endParaRPr>
          </a:p>
          <a:p>
            <a:pPr marL="0" marR="0" lvl="0" indent="0" algn="l" rtl="0">
              <a:spcBef>
                <a:spcPts val="600"/>
              </a:spcBef>
              <a:spcAft>
                <a:spcPts val="0"/>
              </a:spcAft>
              <a:buNone/>
            </a:pPr>
            <a:r>
              <a:rPr lang="en-US" sz="1700" b="1">
                <a:solidFill>
                  <a:schemeClr val="accent1"/>
                </a:solidFill>
                <a:latin typeface="Arial"/>
                <a:ea typeface="Arial"/>
                <a:cs typeface="Arial"/>
                <a:sym typeface="Arial"/>
              </a:rPr>
              <a:t>Method: </a:t>
            </a:r>
            <a:r>
              <a:rPr lang="en-US" sz="1700">
                <a:solidFill>
                  <a:schemeClr val="dk1"/>
                </a:solidFill>
                <a:latin typeface="Arial"/>
                <a:ea typeface="Arial"/>
                <a:cs typeface="Arial"/>
                <a:sym typeface="Arial"/>
              </a:rPr>
              <a:t>Two representative population surveys in German, French, Italian (online/CATI, </a:t>
            </a:r>
            <a:br>
              <a:rPr lang="en-US" sz="1700">
                <a:solidFill>
                  <a:schemeClr val="dk1"/>
                </a:solidFill>
                <a:latin typeface="Arial"/>
                <a:ea typeface="Arial"/>
                <a:cs typeface="Arial"/>
                <a:sym typeface="Arial"/>
              </a:rPr>
            </a:br>
            <a:r>
              <a:rPr lang="en-US" sz="1700">
                <a:solidFill>
                  <a:schemeClr val="dk1"/>
                </a:solidFill>
                <a:latin typeface="Arial"/>
                <a:ea typeface="Arial"/>
                <a:cs typeface="Arial"/>
                <a:sym typeface="Arial"/>
              </a:rPr>
              <a:t>2019, Switzerland)</a:t>
            </a:r>
            <a:endParaRPr/>
          </a:p>
          <a:p>
            <a:pPr marL="0" marR="0" lvl="0" indent="0" algn="l" rtl="0">
              <a:spcBef>
                <a:spcPts val="600"/>
              </a:spcBef>
              <a:spcAft>
                <a:spcPts val="0"/>
              </a:spcAft>
              <a:buNone/>
            </a:pPr>
            <a:endParaRPr sz="1700">
              <a:solidFill>
                <a:schemeClr val="dk1"/>
              </a:solidFill>
              <a:latin typeface="Arial"/>
              <a:ea typeface="Arial"/>
              <a:cs typeface="Arial"/>
              <a:sym typeface="Arial"/>
            </a:endParaRPr>
          </a:p>
        </p:txBody>
      </p:sp>
      <p:pic>
        <p:nvPicPr>
          <p:cNvPr id="719" name="Google Shape;719;p43"/>
          <p:cNvPicPr preferRelativeResize="0"/>
          <p:nvPr/>
        </p:nvPicPr>
        <p:blipFill>
          <a:blip r:embed="rId5">
            <a:alphaModFix/>
          </a:blip>
          <a:stretch>
            <a:fillRect/>
          </a:stretch>
        </p:blipFill>
        <p:spPr>
          <a:xfrm>
            <a:off x="5410399" y="248600"/>
            <a:ext cx="2306451" cy="603650"/>
          </a:xfrm>
          <a:prstGeom prst="rect">
            <a:avLst/>
          </a:prstGeom>
          <a:noFill/>
          <a:ln>
            <a:noFill/>
          </a:ln>
        </p:spPr>
      </p:pic>
      <p:sp>
        <p:nvSpPr>
          <p:cNvPr id="12" name="Google Shape;100;p17">
            <a:extLst>
              <a:ext uri="{FF2B5EF4-FFF2-40B4-BE49-F238E27FC236}">
                <a16:creationId xmlns:a16="http://schemas.microsoft.com/office/drawing/2014/main" id="{643BB4B0-C751-40D1-AFBF-170A414F0AEF}"/>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
        <p:nvSpPr>
          <p:cNvPr id="16" name="Rechteck 15">
            <a:extLst>
              <a:ext uri="{FF2B5EF4-FFF2-40B4-BE49-F238E27FC236}">
                <a16:creationId xmlns:a16="http://schemas.microsoft.com/office/drawing/2014/main" id="{556F1A33-A1FC-4822-840B-ECC08CF9E951}"/>
              </a:ext>
            </a:extLst>
          </p:cNvPr>
          <p:cNvSpPr/>
          <p:nvPr/>
        </p:nvSpPr>
        <p:spPr bwMode="auto">
          <a:xfrm>
            <a:off x="3035660" y="333376"/>
            <a:ext cx="6084676" cy="6120000"/>
          </a:xfrm>
          <a:prstGeom prst="rect">
            <a:avLst/>
          </a:prstGeom>
          <a:solidFill>
            <a:schemeClr val="bg1">
              <a:alpha val="90000"/>
            </a:schemeClr>
          </a:solidFill>
          <a:ln w="9525" cap="flat" cmpd="sng" algn="ctr">
            <a:noFill/>
            <a:prstDash val="solid"/>
            <a:round/>
            <a:headEnd type="none" w="med" len="med"/>
            <a:tailEnd type="none" w="med" len="med"/>
          </a:ln>
          <a:effectLst>
            <a:glow rad="749300">
              <a:schemeClr val="bg1"/>
            </a:glow>
            <a:softEdge rad="419100"/>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txBody>
          <a:bodyPr vert="horz" wrap="non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CH" sz="2400" b="0" i="0" u="none" strike="noStrike" cap="none" normalizeH="0" baseline="0">
              <a:ln>
                <a:noFill/>
              </a:ln>
              <a:solidFill>
                <a:srgbClr val="000000"/>
              </a:solidFill>
              <a:effectLst/>
              <a:latin typeface="Arial" charset="0"/>
              <a:ea typeface="ＭＳ Ｐゴシック" charset="0"/>
              <a:cs typeface="Arial" charset="0"/>
            </a:endParaRPr>
          </a:p>
        </p:txBody>
      </p:sp>
      <p:pic>
        <p:nvPicPr>
          <p:cNvPr id="17" name="Grafik 16">
            <a:extLst>
              <a:ext uri="{FF2B5EF4-FFF2-40B4-BE49-F238E27FC236}">
                <a16:creationId xmlns:a16="http://schemas.microsoft.com/office/drawing/2014/main" id="{F1CA2C83-B05D-49A5-A859-EE2013F93BD1}"/>
              </a:ext>
            </a:extLst>
          </p:cNvPr>
          <p:cNvPicPr>
            <a:picLocks noChangeAspect="1"/>
          </p:cNvPicPr>
          <p:nvPr/>
        </p:nvPicPr>
        <p:blipFill>
          <a:blip r:embed="rId6"/>
          <a:stretch>
            <a:fillRect/>
          </a:stretch>
        </p:blipFill>
        <p:spPr>
          <a:xfrm>
            <a:off x="3359850" y="369000"/>
            <a:ext cx="5472300" cy="6120000"/>
          </a:xfrm>
          <a:prstGeom prst="rect">
            <a:avLst/>
          </a:prstGeom>
        </p:spPr>
      </p:pic>
    </p:spTree>
    <p:extLst>
      <p:ext uri="{BB962C8B-B14F-4D97-AF65-F5344CB8AC3E}">
        <p14:creationId xmlns:p14="http://schemas.microsoft.com/office/powerpoint/2010/main" val="1134855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45"/>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Prevalence and correlates of science-related populist attitudes </a:t>
            </a:r>
            <a:r>
              <a:rPr lang="en-US" sz="1000">
                <a:solidFill>
                  <a:schemeClr val="dk1"/>
                </a:solidFill>
              </a:rPr>
              <a:t>(Mede et al., under review)</a:t>
            </a:r>
            <a:endParaRPr sz="2300">
              <a:solidFill>
                <a:schemeClr val="dk1"/>
              </a:solidFill>
            </a:endParaRPr>
          </a:p>
        </p:txBody>
      </p:sp>
      <p:sp>
        <p:nvSpPr>
          <p:cNvPr id="743" name="Google Shape;743;p45"/>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29</a:t>
            </a:fld>
            <a:endParaRPr/>
          </a:p>
        </p:txBody>
      </p:sp>
      <p:sp>
        <p:nvSpPr>
          <p:cNvPr id="744" name="Google Shape;744;p45"/>
          <p:cNvSpPr txBox="1"/>
          <p:nvPr/>
        </p:nvSpPr>
        <p:spPr>
          <a:xfrm>
            <a:off x="910424" y="1831776"/>
            <a:ext cx="3531596" cy="447754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latin typeface="Arial"/>
                <a:ea typeface="Arial"/>
                <a:cs typeface="Arial"/>
                <a:sym typeface="Arial"/>
              </a:rPr>
              <a:t>Question: </a:t>
            </a:r>
            <a:r>
              <a:rPr lang="en-US" sz="1700">
                <a:solidFill>
                  <a:schemeClr val="dk1"/>
                </a:solidFill>
                <a:latin typeface="Arial"/>
                <a:ea typeface="Arial"/>
                <a:cs typeface="Arial"/>
                <a:sym typeface="Arial"/>
              </a:rPr>
              <a:t>Which sociodemographic and attitudinal milieus are more likely to hold SciPop attitudes?</a:t>
            </a:r>
            <a:br>
              <a:rPr lang="en-US" sz="1700">
                <a:solidFill>
                  <a:schemeClr val="dk1"/>
                </a:solidFill>
                <a:latin typeface="Arial"/>
                <a:ea typeface="Arial"/>
                <a:cs typeface="Arial"/>
                <a:sym typeface="Arial"/>
              </a:rPr>
            </a:br>
            <a:endParaRPr sz="1700">
              <a:solidFill>
                <a:schemeClr val="dk1"/>
              </a:solidFill>
              <a:latin typeface="Arial"/>
              <a:ea typeface="Arial"/>
              <a:cs typeface="Arial"/>
              <a:sym typeface="Arial"/>
            </a:endParaRPr>
          </a:p>
          <a:p>
            <a:pPr marL="0" marR="0" lvl="0" indent="0" algn="l" rtl="0">
              <a:spcBef>
                <a:spcPts val="600"/>
              </a:spcBef>
              <a:spcAft>
                <a:spcPts val="0"/>
              </a:spcAft>
              <a:buNone/>
            </a:pPr>
            <a:endParaRPr sz="1700">
              <a:solidFill>
                <a:schemeClr val="dk1"/>
              </a:solidFill>
              <a:latin typeface="Arial"/>
              <a:ea typeface="Arial"/>
              <a:cs typeface="Arial"/>
              <a:sym typeface="Arial"/>
            </a:endParaRPr>
          </a:p>
          <a:p>
            <a:pPr marL="0" marR="0" lvl="0" indent="0" algn="l" rtl="0">
              <a:spcBef>
                <a:spcPts val="600"/>
              </a:spcBef>
              <a:spcAft>
                <a:spcPts val="0"/>
              </a:spcAft>
              <a:buNone/>
            </a:pPr>
            <a:r>
              <a:rPr lang="en-US" sz="1700" b="1">
                <a:solidFill>
                  <a:schemeClr val="accent1"/>
                </a:solidFill>
                <a:latin typeface="Arial"/>
                <a:ea typeface="Arial"/>
                <a:cs typeface="Arial"/>
                <a:sym typeface="Arial"/>
              </a:rPr>
              <a:t>Method: </a:t>
            </a:r>
            <a:r>
              <a:rPr lang="en-US" sz="1700">
                <a:solidFill>
                  <a:schemeClr val="dk1"/>
                </a:solidFill>
                <a:latin typeface="Arial"/>
                <a:ea typeface="Arial"/>
                <a:cs typeface="Arial"/>
                <a:sym typeface="Arial"/>
              </a:rPr>
              <a:t>Representative population survey in German, French, Italian (CATI, Jun 2019, Switzerland)</a:t>
            </a:r>
            <a:endParaRPr/>
          </a:p>
          <a:p>
            <a:pPr marL="0" marR="0" lvl="0" indent="0" algn="l" rtl="0">
              <a:spcBef>
                <a:spcPts val="0"/>
              </a:spcBef>
              <a:spcAft>
                <a:spcPts val="0"/>
              </a:spcAft>
              <a:buNone/>
            </a:pPr>
            <a:endParaRPr sz="1700">
              <a:solidFill>
                <a:schemeClr val="dk1"/>
              </a:solidFill>
              <a:latin typeface="Arial"/>
              <a:ea typeface="Arial"/>
              <a:cs typeface="Arial"/>
              <a:sym typeface="Arial"/>
            </a:endParaRPr>
          </a:p>
        </p:txBody>
      </p:sp>
      <p:sp>
        <p:nvSpPr>
          <p:cNvPr id="745" name="Google Shape;745;p45"/>
          <p:cNvSpPr txBox="1"/>
          <p:nvPr/>
        </p:nvSpPr>
        <p:spPr>
          <a:xfrm>
            <a:off x="4655840" y="1831776"/>
            <a:ext cx="6480720" cy="444570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dk1"/>
                </a:solidFill>
                <a:latin typeface="Arial"/>
                <a:ea typeface="Arial"/>
                <a:cs typeface="Arial"/>
                <a:sym typeface="Arial"/>
              </a:rPr>
              <a:t>What we know about science-related populist attitudes:</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Science-related populist attitudes can be measured with the </a:t>
            </a:r>
            <a:r>
              <a:rPr lang="en-US" sz="1700" b="1">
                <a:solidFill>
                  <a:schemeClr val="accent2"/>
                </a:solidFill>
                <a:latin typeface="Arial"/>
                <a:ea typeface="Arial"/>
                <a:cs typeface="Arial"/>
                <a:sym typeface="Arial"/>
              </a:rPr>
              <a:t>SciPop Scale</a:t>
            </a:r>
            <a:r>
              <a:rPr lang="en-US" sz="1700">
                <a:solidFill>
                  <a:schemeClr val="accent2"/>
                </a:solidFill>
                <a:latin typeface="Arial"/>
                <a:ea typeface="Arial"/>
                <a:cs typeface="Arial"/>
                <a:sym typeface="Arial"/>
              </a:rPr>
              <a:t>, a robust and reliable 8-item survey scale</a:t>
            </a:r>
            <a:endParaRPr/>
          </a:p>
          <a:p>
            <a:pPr marL="285750" marR="0" lvl="0" indent="-285750" algn="l" rtl="0">
              <a:spcBef>
                <a:spcPts val="600"/>
              </a:spcBef>
              <a:spcAft>
                <a:spcPts val="0"/>
              </a:spcAft>
              <a:buClr>
                <a:schemeClr val="dk1"/>
              </a:buClr>
              <a:buSzPts val="1700"/>
              <a:buFont typeface="Arial"/>
              <a:buChar char="•"/>
            </a:pPr>
            <a:r>
              <a:rPr lang="en-US" sz="1700">
                <a:solidFill>
                  <a:schemeClr val="dk1"/>
                </a:solidFill>
                <a:latin typeface="Arial"/>
                <a:ea typeface="Arial"/>
                <a:cs typeface="Arial"/>
                <a:sym typeface="Arial"/>
              </a:rPr>
              <a:t>SciPop attitudes </a:t>
            </a:r>
            <a:r>
              <a:rPr lang="en-US" sz="1700" b="1">
                <a:solidFill>
                  <a:schemeClr val="accent1"/>
                </a:solidFill>
                <a:latin typeface="Arial"/>
                <a:ea typeface="Arial"/>
                <a:cs typeface="Arial"/>
                <a:sym typeface="Arial"/>
              </a:rPr>
              <a:t>not very widespread </a:t>
            </a:r>
            <a:r>
              <a:rPr lang="en-US" sz="1700">
                <a:solidFill>
                  <a:schemeClr val="dk1"/>
                </a:solidFill>
                <a:latin typeface="Arial"/>
                <a:ea typeface="Arial"/>
                <a:cs typeface="Arial"/>
                <a:sym typeface="Arial"/>
              </a:rPr>
              <a:t>and </a:t>
            </a:r>
            <a:r>
              <a:rPr lang="en-US" sz="1700" b="1">
                <a:solidFill>
                  <a:schemeClr val="accent1"/>
                </a:solidFill>
                <a:latin typeface="Arial"/>
                <a:ea typeface="Arial"/>
                <a:cs typeface="Arial"/>
                <a:sym typeface="Arial"/>
              </a:rPr>
              <a:t>rather evenly distributed</a:t>
            </a:r>
            <a:r>
              <a:rPr lang="en-US" sz="1700">
                <a:solidFill>
                  <a:schemeClr val="dk1"/>
                </a:solidFill>
                <a:latin typeface="Arial"/>
                <a:ea typeface="Arial"/>
                <a:cs typeface="Arial"/>
                <a:sym typeface="Arial"/>
              </a:rPr>
              <a:t> among the Swiss, but </a:t>
            </a:r>
            <a:r>
              <a:rPr lang="en-US" sz="1700" b="1">
                <a:solidFill>
                  <a:schemeClr val="accent1"/>
                </a:solidFill>
                <a:latin typeface="Arial"/>
                <a:ea typeface="Arial"/>
                <a:cs typeface="Arial"/>
                <a:sym typeface="Arial"/>
              </a:rPr>
              <a:t>more prevalent</a:t>
            </a:r>
            <a:r>
              <a:rPr lang="en-US" sz="1700">
                <a:solidFill>
                  <a:schemeClr val="dk1"/>
                </a:solidFill>
                <a:latin typeface="Arial"/>
                <a:ea typeface="Arial"/>
                <a:cs typeface="Arial"/>
                <a:sym typeface="Arial"/>
              </a:rPr>
              <a:t> among specific groups</a:t>
            </a:r>
            <a:endParaRPr/>
          </a:p>
          <a:p>
            <a:pPr marL="742950" marR="0" lvl="1" indent="-285750" algn="l" rtl="0">
              <a:spcBef>
                <a:spcPts val="0"/>
              </a:spcBef>
              <a:spcAft>
                <a:spcPts val="0"/>
              </a:spcAft>
              <a:buClr>
                <a:schemeClr val="dk1"/>
              </a:buClr>
              <a:buSzPts val="1700"/>
              <a:buFont typeface="Noto Sans Symbols"/>
              <a:buChar char="−"/>
            </a:pPr>
            <a:r>
              <a:rPr lang="en-US" sz="1700" b="0" i="0" u="none" strike="noStrike" cap="none">
                <a:solidFill>
                  <a:schemeClr val="dk1"/>
                </a:solidFill>
                <a:latin typeface="Arial"/>
                <a:ea typeface="Arial"/>
                <a:cs typeface="Arial"/>
                <a:sym typeface="Arial"/>
              </a:rPr>
              <a:t>low education</a:t>
            </a:r>
            <a:endParaRPr/>
          </a:p>
          <a:p>
            <a:pPr marL="742950" marR="0" lvl="1" indent="-285750" algn="l" rtl="0">
              <a:spcBef>
                <a:spcPts val="0"/>
              </a:spcBef>
              <a:spcAft>
                <a:spcPts val="0"/>
              </a:spcAft>
              <a:buClr>
                <a:schemeClr val="dk1"/>
              </a:buClr>
              <a:buSzPts val="1700"/>
              <a:buFont typeface="Noto Sans Symbols"/>
              <a:buChar char="−"/>
            </a:pPr>
            <a:r>
              <a:rPr lang="en-US" sz="1700" b="0" i="0" u="none" strike="noStrike" cap="none">
                <a:solidFill>
                  <a:schemeClr val="dk1"/>
                </a:solidFill>
                <a:latin typeface="Arial"/>
                <a:ea typeface="Arial"/>
                <a:cs typeface="Arial"/>
                <a:sym typeface="Arial"/>
              </a:rPr>
              <a:t>moderate </a:t>
            </a:r>
            <a:r>
              <a:rPr lang="en-US" sz="1700" b="0" i="1" u="none" strike="noStrike" cap="none">
                <a:solidFill>
                  <a:schemeClr val="dk1"/>
                </a:solidFill>
                <a:latin typeface="Arial"/>
                <a:ea typeface="Arial"/>
                <a:cs typeface="Arial"/>
                <a:sym typeface="Arial"/>
              </a:rPr>
              <a:t>and</a:t>
            </a:r>
            <a:r>
              <a:rPr lang="en-US" sz="1700" b="0" i="0" u="none" strike="noStrike" cap="none">
                <a:solidFill>
                  <a:schemeClr val="dk1"/>
                </a:solidFill>
                <a:latin typeface="Arial"/>
                <a:ea typeface="Arial"/>
                <a:cs typeface="Arial"/>
                <a:sym typeface="Arial"/>
              </a:rPr>
              <a:t> right-leaning views</a:t>
            </a:r>
            <a:endParaRPr/>
          </a:p>
          <a:p>
            <a:pPr marL="742950" marR="0" lvl="1" indent="-285750" algn="l" rtl="0">
              <a:spcBef>
                <a:spcPts val="0"/>
              </a:spcBef>
              <a:spcAft>
                <a:spcPts val="0"/>
              </a:spcAft>
              <a:buClr>
                <a:schemeClr val="dk1"/>
              </a:buClr>
              <a:buSzPts val="1700"/>
              <a:buFont typeface="Noto Sans Symbols"/>
              <a:buChar char="−"/>
            </a:pPr>
            <a:r>
              <a:rPr lang="en-US" sz="1700" b="0" i="0" u="none" strike="noStrike" cap="none">
                <a:solidFill>
                  <a:schemeClr val="dk1"/>
                </a:solidFill>
                <a:latin typeface="Arial"/>
                <a:ea typeface="Arial"/>
                <a:cs typeface="Arial"/>
                <a:sym typeface="Arial"/>
              </a:rPr>
              <a:t>few contact with science, low science literacy</a:t>
            </a:r>
            <a:endParaRPr/>
          </a:p>
          <a:p>
            <a:pPr marL="742950" marR="0" lvl="1" indent="-285750" algn="l" rtl="0">
              <a:spcBef>
                <a:spcPts val="0"/>
              </a:spcBef>
              <a:spcAft>
                <a:spcPts val="0"/>
              </a:spcAft>
              <a:buClr>
                <a:schemeClr val="dk1"/>
              </a:buClr>
              <a:buSzPts val="1700"/>
              <a:buFont typeface="Noto Sans Symbols"/>
              <a:buChar char="−"/>
            </a:pPr>
            <a:r>
              <a:rPr lang="en-US" sz="1700" b="0" i="0" u="none" strike="noStrike" cap="none">
                <a:solidFill>
                  <a:schemeClr val="dk1"/>
                </a:solidFill>
                <a:latin typeface="Arial"/>
                <a:ea typeface="Arial"/>
                <a:cs typeface="Arial"/>
                <a:sym typeface="Arial"/>
              </a:rPr>
              <a:t>high interest in science</a:t>
            </a:r>
            <a:endParaRPr/>
          </a:p>
          <a:p>
            <a:pPr marL="285750" marR="0" lvl="0" indent="-177800" algn="l" rtl="0">
              <a:spcBef>
                <a:spcPts val="0"/>
              </a:spcBef>
              <a:spcAft>
                <a:spcPts val="0"/>
              </a:spcAft>
              <a:buClr>
                <a:schemeClr val="dk1"/>
              </a:buClr>
              <a:buSzPts val="1700"/>
              <a:buFont typeface="Arial"/>
              <a:buNone/>
            </a:pPr>
            <a:endParaRPr sz="1700">
              <a:solidFill>
                <a:schemeClr val="dk1"/>
              </a:solidFill>
              <a:latin typeface="Arial"/>
              <a:ea typeface="Arial"/>
              <a:cs typeface="Arial"/>
              <a:sym typeface="Arial"/>
            </a:endParaRPr>
          </a:p>
        </p:txBody>
      </p:sp>
      <p:sp>
        <p:nvSpPr>
          <p:cNvPr id="746" name="Google Shape;746;p45"/>
          <p:cNvSpPr/>
          <p:nvPr/>
        </p:nvSpPr>
        <p:spPr>
          <a:xfrm>
            <a:off x="4511824" y="1729564"/>
            <a:ext cx="6838556" cy="4579756"/>
          </a:xfrm>
          <a:prstGeom prst="rect">
            <a:avLst/>
          </a:prstGeom>
          <a:noFill/>
          <a:ln w="952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747" name="Google Shape;747;p45"/>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748" name="Google Shape;748;p45"/>
          <p:cNvSpPr txBox="1"/>
          <p:nvPr/>
        </p:nvSpPr>
        <p:spPr>
          <a:xfrm>
            <a:off x="2252092" y="4687889"/>
            <a:ext cx="2043795" cy="1620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1">
                <a:solidFill>
                  <a:schemeClr val="accent1"/>
                </a:solidFill>
                <a:latin typeface="Arial"/>
                <a:ea typeface="Arial"/>
                <a:cs typeface="Arial"/>
                <a:sym typeface="Arial"/>
              </a:rPr>
              <a:t>Mede, N. G., </a:t>
            </a:r>
            <a:r>
              <a:rPr lang="en-US" sz="1000">
                <a:solidFill>
                  <a:schemeClr val="dk1"/>
                </a:solidFill>
                <a:latin typeface="Arial"/>
                <a:ea typeface="Arial"/>
                <a:cs typeface="Arial"/>
                <a:sym typeface="Arial"/>
              </a:rPr>
              <a:t>Schäfer, M. S., Metag, J., &amp; Klinger, K. (under review). How prevalent is science-related populism in Switzerland and what explains it? Evidence from a nationally representative survey. </a:t>
            </a:r>
            <a:r>
              <a:rPr lang="en-US" sz="1000" i="1">
                <a:solidFill>
                  <a:schemeClr val="dk1"/>
                </a:solidFill>
                <a:latin typeface="Arial"/>
                <a:ea typeface="Arial"/>
                <a:cs typeface="Arial"/>
                <a:sym typeface="Arial"/>
              </a:rPr>
              <a:t>2</a:t>
            </a:r>
            <a:r>
              <a:rPr lang="en-US" sz="1000" i="1" baseline="30000">
                <a:solidFill>
                  <a:schemeClr val="dk1"/>
                </a:solidFill>
                <a:latin typeface="Arial"/>
                <a:ea typeface="Arial"/>
                <a:cs typeface="Arial"/>
                <a:sym typeface="Arial"/>
              </a:rPr>
              <a:t>nd</a:t>
            </a:r>
            <a:r>
              <a:rPr lang="en-US" sz="1000" i="1">
                <a:solidFill>
                  <a:schemeClr val="dk1"/>
                </a:solidFill>
                <a:latin typeface="Arial"/>
                <a:ea typeface="Arial"/>
                <a:cs typeface="Arial"/>
                <a:sym typeface="Arial"/>
              </a:rPr>
              <a:t> round of review</a:t>
            </a:r>
            <a:r>
              <a:rPr lang="en-US" sz="1000">
                <a:solidFill>
                  <a:schemeClr val="dk1"/>
                </a:solidFill>
                <a:latin typeface="Arial"/>
                <a:ea typeface="Arial"/>
                <a:cs typeface="Arial"/>
                <a:sym typeface="Arial"/>
              </a:rPr>
              <a:t>. </a:t>
            </a:r>
            <a:endParaRPr sz="1000">
              <a:solidFill>
                <a:schemeClr val="dk1"/>
              </a:solidFill>
              <a:latin typeface="Arial"/>
              <a:ea typeface="Arial"/>
              <a:cs typeface="Arial"/>
              <a:sym typeface="Arial"/>
            </a:endParaRPr>
          </a:p>
        </p:txBody>
      </p:sp>
      <p:pic>
        <p:nvPicPr>
          <p:cNvPr id="749" name="Google Shape;749;p45"/>
          <p:cNvPicPr preferRelativeResize="0"/>
          <p:nvPr/>
        </p:nvPicPr>
        <p:blipFill rotWithShape="1">
          <a:blip r:embed="rId3">
            <a:alphaModFix/>
          </a:blip>
          <a:srcRect/>
          <a:stretch/>
        </p:blipFill>
        <p:spPr>
          <a:xfrm>
            <a:off x="909108" y="4687432"/>
            <a:ext cx="1113750" cy="1620000"/>
          </a:xfrm>
          <a:prstGeom prst="rect">
            <a:avLst/>
          </a:prstGeom>
          <a:noFill/>
          <a:ln w="9525" cap="flat" cmpd="sng">
            <a:solidFill>
              <a:schemeClr val="accent1"/>
            </a:solidFill>
            <a:prstDash val="solid"/>
            <a:round/>
            <a:headEnd type="none" w="sm" len="sm"/>
            <a:tailEnd type="none" w="sm" len="sm"/>
          </a:ln>
        </p:spPr>
      </p:pic>
      <p:pic>
        <p:nvPicPr>
          <p:cNvPr id="750" name="Google Shape;750;p45"/>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12" name="Google Shape;100;p17">
            <a:extLst>
              <a:ext uri="{FF2B5EF4-FFF2-40B4-BE49-F238E27FC236}">
                <a16:creationId xmlns:a16="http://schemas.microsoft.com/office/drawing/2014/main" id="{B3CB783C-54B0-4AE1-BEF6-6355947BFFEB}"/>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9"/>
          <p:cNvSpPr txBox="1">
            <a:spLocks noGrp="1"/>
          </p:cNvSpPr>
          <p:nvPr>
            <p:ph type="title"/>
          </p:nvPr>
        </p:nvSpPr>
        <p:spPr>
          <a:xfrm>
            <a:off x="911225" y="1268422"/>
            <a:ext cx="10369500" cy="548700"/>
          </a:xfrm>
          <a:prstGeom prst="rect">
            <a:avLst/>
          </a:prstGeom>
        </p:spPr>
        <p:txBody>
          <a:bodyPr spcFirstLastPara="1" wrap="square" lIns="0" tIns="36000" rIns="0" bIns="0" anchor="t" anchorCtr="0">
            <a:noAutofit/>
          </a:bodyPr>
          <a:lstStyle/>
          <a:p>
            <a:pPr marL="0" lvl="0" indent="0" algn="l" rtl="0">
              <a:spcBef>
                <a:spcPts val="0"/>
              </a:spcBef>
              <a:spcAft>
                <a:spcPts val="0"/>
              </a:spcAft>
              <a:buNone/>
            </a:pPr>
            <a:r>
              <a:rPr lang="en-US"/>
              <a:t>Overview</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457200" lvl="0" indent="-336550" algn="l" rtl="0">
              <a:lnSpc>
                <a:spcPct val="150000"/>
              </a:lnSpc>
              <a:spcBef>
                <a:spcPts val="0"/>
              </a:spcBef>
              <a:spcAft>
                <a:spcPts val="0"/>
              </a:spcAft>
              <a:buClr>
                <a:schemeClr val="dk1"/>
              </a:buClr>
              <a:buSzPts val="1700"/>
              <a:buChar char="●"/>
            </a:pPr>
            <a:r>
              <a:rPr lang="en-US" sz="2000" b="0">
                <a:solidFill>
                  <a:schemeClr val="dk1"/>
                </a:solidFill>
              </a:rPr>
              <a:t>Introduction</a:t>
            </a:r>
            <a:endParaRPr sz="2000" b="0">
              <a:solidFill>
                <a:schemeClr val="dk1"/>
              </a:solidFill>
            </a:endParaRPr>
          </a:p>
          <a:p>
            <a:pPr marL="457200" lvl="0" indent="-336550" algn="l" rtl="0">
              <a:lnSpc>
                <a:spcPct val="150000"/>
              </a:lnSpc>
              <a:spcBef>
                <a:spcPts val="0"/>
              </a:spcBef>
              <a:spcAft>
                <a:spcPts val="0"/>
              </a:spcAft>
              <a:buClr>
                <a:schemeClr val="dk1"/>
              </a:buClr>
              <a:buSzPts val="1700"/>
              <a:buChar char="●"/>
            </a:pPr>
            <a:r>
              <a:rPr lang="en-US" sz="2000" b="0">
                <a:solidFill>
                  <a:schemeClr val="dk1"/>
                </a:solidFill>
              </a:rPr>
              <a:t>Trust in climate science </a:t>
            </a:r>
            <a:endParaRPr sz="2000" b="0">
              <a:solidFill>
                <a:schemeClr val="dk1"/>
              </a:solidFill>
            </a:endParaRPr>
          </a:p>
          <a:p>
            <a:pPr marL="457200" lvl="0" indent="-336550" algn="l" rtl="0">
              <a:lnSpc>
                <a:spcPct val="150000"/>
              </a:lnSpc>
              <a:spcBef>
                <a:spcPts val="0"/>
              </a:spcBef>
              <a:spcAft>
                <a:spcPts val="0"/>
              </a:spcAft>
              <a:buClr>
                <a:schemeClr val="dk1"/>
              </a:buClr>
              <a:buSzPts val="1700"/>
              <a:buChar char="●"/>
            </a:pPr>
            <a:r>
              <a:rPr lang="en-US" sz="2000" b="0">
                <a:solidFill>
                  <a:schemeClr val="dk1"/>
                </a:solidFill>
              </a:rPr>
              <a:t>Science-related populism</a:t>
            </a:r>
            <a:endParaRPr sz="2000" b="0">
              <a:solidFill>
                <a:schemeClr val="dk1"/>
              </a:solidFill>
            </a:endParaRPr>
          </a:p>
          <a:p>
            <a:pPr marL="457200" lvl="0" indent="-336550" algn="l" rtl="0">
              <a:lnSpc>
                <a:spcPct val="150000"/>
              </a:lnSpc>
              <a:spcBef>
                <a:spcPts val="0"/>
              </a:spcBef>
              <a:spcAft>
                <a:spcPts val="0"/>
              </a:spcAft>
              <a:buClr>
                <a:schemeClr val="dk1"/>
              </a:buClr>
              <a:buSzPts val="1700"/>
              <a:buChar char="●"/>
            </a:pPr>
            <a:r>
              <a:rPr lang="en-US" sz="2000" b="0">
                <a:solidFill>
                  <a:schemeClr val="dk1"/>
                </a:solidFill>
              </a:rPr>
              <a:t>International study on trust in science and science-related populism</a:t>
            </a:r>
            <a:endParaRPr sz="2000" b="0">
              <a:solidFill>
                <a:schemeClr val="dk1"/>
              </a:solidFill>
            </a:endParaRPr>
          </a:p>
          <a:p>
            <a:pPr marL="457200" lvl="0" indent="-336550" algn="l" rtl="0">
              <a:lnSpc>
                <a:spcPct val="150000"/>
              </a:lnSpc>
              <a:spcBef>
                <a:spcPts val="0"/>
              </a:spcBef>
              <a:spcAft>
                <a:spcPts val="0"/>
              </a:spcAft>
              <a:buClr>
                <a:schemeClr val="dk1"/>
              </a:buClr>
              <a:buSzPts val="1700"/>
              <a:buChar char="●"/>
            </a:pPr>
            <a:r>
              <a:rPr lang="en-US" sz="2000" b="0">
                <a:solidFill>
                  <a:schemeClr val="dk1"/>
                </a:solidFill>
              </a:rPr>
              <a:t>Discussion: implications of trust and populism</a:t>
            </a:r>
            <a:endParaRPr sz="2000" b="0">
              <a:solidFill>
                <a:schemeClr val="dk1"/>
              </a:solidFill>
            </a:endParaRPr>
          </a:p>
          <a:p>
            <a:pPr marL="457200" lvl="0" indent="-355600" algn="l" rtl="0">
              <a:lnSpc>
                <a:spcPct val="150000"/>
              </a:lnSpc>
              <a:spcBef>
                <a:spcPts val="0"/>
              </a:spcBef>
              <a:spcAft>
                <a:spcPts val="0"/>
              </a:spcAft>
              <a:buClr>
                <a:schemeClr val="dk1"/>
              </a:buClr>
              <a:buSzPts val="2000"/>
              <a:buChar char="●"/>
            </a:pPr>
            <a:r>
              <a:rPr lang="en-US" sz="2000" b="0">
                <a:solidFill>
                  <a:schemeClr val="dk1"/>
                </a:solidFill>
              </a:rPr>
              <a:t>Q&amp;A</a:t>
            </a:r>
            <a:endParaRPr sz="2000" b="0">
              <a:solidFill>
                <a:schemeClr val="dk1"/>
              </a:solidFill>
            </a:endParaRPr>
          </a:p>
        </p:txBody>
      </p:sp>
      <p:sp>
        <p:nvSpPr>
          <p:cNvPr id="125" name="Google Shape;125;p19"/>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r>
              <a:rPr lang="en-US"/>
              <a:t>Page </a:t>
            </a:r>
            <a:fld id="{00000000-1234-1234-1234-123412341234}" type="slidenum">
              <a:rPr lang="en-US"/>
              <a:t>3</a:t>
            </a:fld>
            <a:endParaRPr/>
          </a:p>
        </p:txBody>
      </p:sp>
      <p:pic>
        <p:nvPicPr>
          <p:cNvPr id="126" name="Google Shape;126;p19"/>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28" name="Google Shape;128;p19"/>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8" name="Google Shape;100;p17">
            <a:extLst>
              <a:ext uri="{FF2B5EF4-FFF2-40B4-BE49-F238E27FC236}">
                <a16:creationId xmlns:a16="http://schemas.microsoft.com/office/drawing/2014/main" id="{05C4D96E-D217-4775-B453-91BD6CFCEF12}"/>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46"/>
          <p:cNvSpPr txBox="1">
            <a:spLocks noGrp="1"/>
          </p:cNvSpPr>
          <p:nvPr>
            <p:ph type="title"/>
          </p:nvPr>
        </p:nvSpPr>
        <p:spPr>
          <a:xfrm>
            <a:off x="911224" y="1268414"/>
            <a:ext cx="10873408"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The impact of the COVID-19 pandemic on science-related populism </a:t>
            </a:r>
            <a:r>
              <a:rPr lang="en-US" sz="1000">
                <a:solidFill>
                  <a:schemeClr val="dk1"/>
                </a:solidFill>
              </a:rPr>
              <a:t>(Mede &amp; Schäfer, 2022)</a:t>
            </a:r>
            <a:endParaRPr sz="2300">
              <a:solidFill>
                <a:schemeClr val="dk1"/>
              </a:solidFill>
            </a:endParaRPr>
          </a:p>
        </p:txBody>
      </p:sp>
      <p:sp>
        <p:nvSpPr>
          <p:cNvPr id="758" name="Google Shape;758;p46"/>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30</a:t>
            </a:fld>
            <a:endParaRPr/>
          </a:p>
        </p:txBody>
      </p:sp>
      <p:sp>
        <p:nvSpPr>
          <p:cNvPr id="759" name="Google Shape;759;p46"/>
          <p:cNvSpPr txBox="1"/>
          <p:nvPr/>
        </p:nvSpPr>
        <p:spPr>
          <a:xfrm>
            <a:off x="910424" y="1831776"/>
            <a:ext cx="3531596" cy="447754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latin typeface="Arial"/>
                <a:ea typeface="Arial"/>
                <a:cs typeface="Arial"/>
                <a:sym typeface="Arial"/>
              </a:rPr>
              <a:t>Question: </a:t>
            </a:r>
            <a:r>
              <a:rPr lang="en-US" sz="1700">
                <a:solidFill>
                  <a:schemeClr val="dk1"/>
                </a:solidFill>
                <a:latin typeface="Arial"/>
                <a:ea typeface="Arial"/>
                <a:cs typeface="Arial"/>
                <a:sym typeface="Arial"/>
              </a:rPr>
              <a:t>Did the pandemic tempered SciPop attitudes as people “rallied around” science as an institution?</a:t>
            </a:r>
            <a:endParaRPr/>
          </a:p>
          <a:p>
            <a:pPr marL="0" marR="0" lvl="0" indent="0" algn="l" rtl="0">
              <a:spcBef>
                <a:spcPts val="600"/>
              </a:spcBef>
              <a:spcAft>
                <a:spcPts val="0"/>
              </a:spcAft>
              <a:buNone/>
            </a:pPr>
            <a:endParaRPr sz="1700">
              <a:solidFill>
                <a:schemeClr val="dk1"/>
              </a:solidFill>
              <a:latin typeface="Arial"/>
              <a:ea typeface="Arial"/>
              <a:cs typeface="Arial"/>
              <a:sym typeface="Arial"/>
            </a:endParaRPr>
          </a:p>
          <a:p>
            <a:pPr marL="0" marR="0" lvl="0" indent="0" algn="l" rtl="0">
              <a:spcBef>
                <a:spcPts val="600"/>
              </a:spcBef>
              <a:spcAft>
                <a:spcPts val="0"/>
              </a:spcAft>
              <a:buNone/>
            </a:pPr>
            <a:r>
              <a:rPr lang="en-US" sz="1700" b="1">
                <a:solidFill>
                  <a:schemeClr val="accent1"/>
                </a:solidFill>
                <a:latin typeface="Arial"/>
                <a:ea typeface="Arial"/>
                <a:cs typeface="Arial"/>
                <a:sym typeface="Arial"/>
              </a:rPr>
              <a:t>Method: </a:t>
            </a:r>
            <a:r>
              <a:rPr lang="en-US" sz="1700">
                <a:solidFill>
                  <a:schemeClr val="dk1"/>
                </a:solidFill>
                <a:latin typeface="Arial"/>
                <a:ea typeface="Arial"/>
                <a:cs typeface="Arial"/>
                <a:sym typeface="Arial"/>
              </a:rPr>
              <a:t>Panel survey before and during the pandemic (mixed mode, Jun 2019 / Nov 2020, Switzerland)</a:t>
            </a:r>
            <a:endParaRPr/>
          </a:p>
          <a:p>
            <a:pPr marL="0" marR="0" lvl="0" indent="0" algn="l" rtl="0">
              <a:spcBef>
                <a:spcPts val="0"/>
              </a:spcBef>
              <a:spcAft>
                <a:spcPts val="0"/>
              </a:spcAft>
              <a:buNone/>
            </a:pPr>
            <a:endParaRPr sz="1700">
              <a:solidFill>
                <a:schemeClr val="dk1"/>
              </a:solidFill>
              <a:latin typeface="Arial"/>
              <a:ea typeface="Arial"/>
              <a:cs typeface="Arial"/>
              <a:sym typeface="Arial"/>
            </a:endParaRPr>
          </a:p>
        </p:txBody>
      </p:sp>
      <p:sp>
        <p:nvSpPr>
          <p:cNvPr id="760" name="Google Shape;760;p46"/>
          <p:cNvSpPr txBox="1"/>
          <p:nvPr/>
        </p:nvSpPr>
        <p:spPr>
          <a:xfrm>
            <a:off x="4655840" y="1831776"/>
            <a:ext cx="6480720" cy="444570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dk1"/>
                </a:solidFill>
                <a:latin typeface="Arial"/>
                <a:ea typeface="Arial"/>
                <a:cs typeface="Arial"/>
                <a:sym typeface="Arial"/>
              </a:rPr>
              <a:t>What we know about science-related populist attitudes:</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Science-related populist attitudes can be measured with the </a:t>
            </a:r>
            <a:r>
              <a:rPr lang="en-US" sz="1700" b="1">
                <a:solidFill>
                  <a:schemeClr val="accent2"/>
                </a:solidFill>
                <a:latin typeface="Arial"/>
                <a:ea typeface="Arial"/>
                <a:cs typeface="Arial"/>
                <a:sym typeface="Arial"/>
              </a:rPr>
              <a:t>SciPop Scale</a:t>
            </a:r>
            <a:r>
              <a:rPr lang="en-US" sz="1700">
                <a:solidFill>
                  <a:schemeClr val="accent2"/>
                </a:solidFill>
                <a:latin typeface="Arial"/>
                <a:ea typeface="Arial"/>
                <a:cs typeface="Arial"/>
                <a:sym typeface="Arial"/>
              </a:rPr>
              <a:t>, a robust and reliable 8-item survey scale</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SciPop attitudes </a:t>
            </a:r>
            <a:r>
              <a:rPr lang="en-US" sz="1700" b="1">
                <a:solidFill>
                  <a:schemeClr val="accent2"/>
                </a:solidFill>
                <a:latin typeface="Arial"/>
                <a:ea typeface="Arial"/>
                <a:cs typeface="Arial"/>
                <a:sym typeface="Arial"/>
              </a:rPr>
              <a:t>not very widespread </a:t>
            </a:r>
            <a:r>
              <a:rPr lang="en-US" sz="1700">
                <a:solidFill>
                  <a:schemeClr val="accent2"/>
                </a:solidFill>
                <a:latin typeface="Arial"/>
                <a:ea typeface="Arial"/>
                <a:cs typeface="Arial"/>
                <a:sym typeface="Arial"/>
              </a:rPr>
              <a:t>and </a:t>
            </a:r>
            <a:r>
              <a:rPr lang="en-US" sz="1700" b="1">
                <a:solidFill>
                  <a:schemeClr val="accent2"/>
                </a:solidFill>
                <a:latin typeface="Arial"/>
                <a:ea typeface="Arial"/>
                <a:cs typeface="Arial"/>
                <a:sym typeface="Arial"/>
              </a:rPr>
              <a:t>rather evenly distributed</a:t>
            </a:r>
            <a:r>
              <a:rPr lang="en-US" sz="1700">
                <a:solidFill>
                  <a:schemeClr val="accent2"/>
                </a:solidFill>
                <a:latin typeface="Arial"/>
                <a:ea typeface="Arial"/>
                <a:cs typeface="Arial"/>
                <a:sym typeface="Arial"/>
              </a:rPr>
              <a:t> among the Swiss, but </a:t>
            </a:r>
            <a:r>
              <a:rPr lang="en-US" sz="1700" b="1">
                <a:solidFill>
                  <a:schemeClr val="accent2"/>
                </a:solidFill>
                <a:latin typeface="Arial"/>
                <a:ea typeface="Arial"/>
                <a:cs typeface="Arial"/>
                <a:sym typeface="Arial"/>
              </a:rPr>
              <a:t>more prevalent</a:t>
            </a:r>
            <a:r>
              <a:rPr lang="en-US" sz="1700">
                <a:solidFill>
                  <a:schemeClr val="accent2"/>
                </a:solidFill>
                <a:latin typeface="Arial"/>
                <a:ea typeface="Arial"/>
                <a:cs typeface="Arial"/>
                <a:sym typeface="Arial"/>
              </a:rPr>
              <a:t> among specific groups</a:t>
            </a:r>
            <a:endParaRPr/>
          </a:p>
          <a:p>
            <a:pPr marL="285750" marR="0" lvl="0" indent="-285750" algn="l" rtl="0">
              <a:spcBef>
                <a:spcPts val="600"/>
              </a:spcBef>
              <a:spcAft>
                <a:spcPts val="0"/>
              </a:spcAft>
              <a:buClr>
                <a:schemeClr val="dk1"/>
              </a:buClr>
              <a:buSzPts val="1700"/>
              <a:buFont typeface="Arial"/>
              <a:buChar char="•"/>
            </a:pPr>
            <a:r>
              <a:rPr lang="en-US" sz="1700">
                <a:solidFill>
                  <a:schemeClr val="dk1"/>
                </a:solidFill>
                <a:latin typeface="Arial"/>
                <a:ea typeface="Arial"/>
                <a:cs typeface="Arial"/>
                <a:sym typeface="Arial"/>
              </a:rPr>
              <a:t>The pandemic has (initially) driven a “</a:t>
            </a:r>
            <a:r>
              <a:rPr lang="en-US" sz="1700" b="1">
                <a:solidFill>
                  <a:schemeClr val="accent1"/>
                </a:solidFill>
                <a:latin typeface="Arial"/>
                <a:ea typeface="Arial"/>
                <a:cs typeface="Arial"/>
                <a:sym typeface="Arial"/>
              </a:rPr>
              <a:t>science-related rally-round-the-flag</a:t>
            </a:r>
            <a:r>
              <a:rPr lang="en-US" sz="1700">
                <a:solidFill>
                  <a:schemeClr val="dk1"/>
                </a:solidFill>
                <a:latin typeface="Arial"/>
                <a:ea typeface="Arial"/>
                <a:cs typeface="Arial"/>
                <a:sym typeface="Arial"/>
              </a:rPr>
              <a:t>” in Switzerland</a:t>
            </a:r>
            <a:endParaRPr/>
          </a:p>
          <a:p>
            <a:pPr marL="742950" marR="0" lvl="1" indent="-285750" algn="l" rtl="0">
              <a:spcBef>
                <a:spcPts val="0"/>
              </a:spcBef>
              <a:spcAft>
                <a:spcPts val="0"/>
              </a:spcAft>
              <a:buClr>
                <a:schemeClr val="dk1"/>
              </a:buClr>
              <a:buSzPts val="1700"/>
              <a:buFont typeface="Noto Sans Symbols"/>
              <a:buChar char="−"/>
            </a:pPr>
            <a:r>
              <a:rPr lang="en-US" sz="1700" b="0" i="0" u="none" strike="noStrike" cap="none">
                <a:solidFill>
                  <a:schemeClr val="dk1"/>
                </a:solidFill>
                <a:latin typeface="Arial"/>
                <a:ea typeface="Arial"/>
                <a:cs typeface="Arial"/>
                <a:sym typeface="Arial"/>
              </a:rPr>
              <a:t>decline of SciPop attitudes among Swiss public</a:t>
            </a:r>
            <a:endParaRPr/>
          </a:p>
          <a:p>
            <a:pPr marL="742950" marR="0" lvl="1" indent="-285750" algn="l" rtl="0">
              <a:spcBef>
                <a:spcPts val="0"/>
              </a:spcBef>
              <a:spcAft>
                <a:spcPts val="0"/>
              </a:spcAft>
              <a:buClr>
                <a:schemeClr val="dk1"/>
              </a:buClr>
              <a:buSzPts val="1700"/>
              <a:buFont typeface="Noto Sans Symbols"/>
              <a:buChar char="−"/>
            </a:pPr>
            <a:r>
              <a:rPr lang="en-US" sz="1700" b="0" i="0" u="none" strike="noStrike" cap="none">
                <a:solidFill>
                  <a:schemeClr val="dk1"/>
                </a:solidFill>
                <a:latin typeface="Arial"/>
                <a:ea typeface="Arial"/>
                <a:cs typeface="Arial"/>
                <a:sym typeface="Arial"/>
              </a:rPr>
              <a:t>decline stronger among avid SciPop supporters, otherwise spread rather equally</a:t>
            </a:r>
            <a:endParaRPr/>
          </a:p>
          <a:p>
            <a:pPr marL="285750" marR="0" lvl="0" indent="-177800" algn="l" rtl="0">
              <a:spcBef>
                <a:spcPts val="0"/>
              </a:spcBef>
              <a:spcAft>
                <a:spcPts val="0"/>
              </a:spcAft>
              <a:buClr>
                <a:schemeClr val="dk1"/>
              </a:buClr>
              <a:buSzPts val="1700"/>
              <a:buFont typeface="Arial"/>
              <a:buNone/>
            </a:pPr>
            <a:endParaRPr sz="1700">
              <a:solidFill>
                <a:schemeClr val="dk1"/>
              </a:solidFill>
              <a:latin typeface="Arial"/>
              <a:ea typeface="Arial"/>
              <a:cs typeface="Arial"/>
              <a:sym typeface="Arial"/>
            </a:endParaRPr>
          </a:p>
          <a:p>
            <a:pPr marL="285750" marR="0" lvl="0" indent="-177800" algn="l" rtl="0">
              <a:spcBef>
                <a:spcPts val="0"/>
              </a:spcBef>
              <a:spcAft>
                <a:spcPts val="0"/>
              </a:spcAft>
              <a:buClr>
                <a:schemeClr val="dk1"/>
              </a:buClr>
              <a:buSzPts val="1700"/>
              <a:buFont typeface="Arial"/>
              <a:buNone/>
            </a:pPr>
            <a:endParaRPr sz="1700">
              <a:solidFill>
                <a:schemeClr val="dk1"/>
              </a:solidFill>
              <a:latin typeface="Arial"/>
              <a:ea typeface="Arial"/>
              <a:cs typeface="Arial"/>
              <a:sym typeface="Arial"/>
            </a:endParaRPr>
          </a:p>
        </p:txBody>
      </p:sp>
      <p:sp>
        <p:nvSpPr>
          <p:cNvPr id="761" name="Google Shape;761;p46"/>
          <p:cNvSpPr/>
          <p:nvPr/>
        </p:nvSpPr>
        <p:spPr>
          <a:xfrm>
            <a:off x="4511824" y="1729564"/>
            <a:ext cx="6838556" cy="4579756"/>
          </a:xfrm>
          <a:prstGeom prst="rect">
            <a:avLst/>
          </a:prstGeom>
          <a:noFill/>
          <a:ln w="952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762" name="Google Shape;762;p46"/>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763" name="Google Shape;763;p46"/>
          <p:cNvSpPr txBox="1"/>
          <p:nvPr/>
        </p:nvSpPr>
        <p:spPr>
          <a:xfrm>
            <a:off x="2250916" y="4687889"/>
            <a:ext cx="2116693" cy="1620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1">
                <a:solidFill>
                  <a:schemeClr val="accent1"/>
                </a:solidFill>
                <a:latin typeface="Arial"/>
                <a:ea typeface="Arial"/>
                <a:cs typeface="Arial"/>
                <a:sym typeface="Arial"/>
              </a:rPr>
              <a:t>Mede, N. G., </a:t>
            </a:r>
            <a:r>
              <a:rPr lang="en-US" sz="1000">
                <a:solidFill>
                  <a:schemeClr val="dk1"/>
                </a:solidFill>
                <a:latin typeface="Arial"/>
                <a:ea typeface="Arial"/>
                <a:cs typeface="Arial"/>
                <a:sym typeface="Arial"/>
              </a:rPr>
              <a:t>&amp; Schäfer, M. S. (2022). Science-related populism declining during the COVID-19 pandemic: A panel survey of the Swiss population before and after the coronavirus outbreak. </a:t>
            </a:r>
            <a:r>
              <a:rPr lang="en-US" sz="1000" i="1">
                <a:solidFill>
                  <a:schemeClr val="dk1"/>
                </a:solidFill>
                <a:latin typeface="Arial"/>
                <a:ea typeface="Arial"/>
                <a:cs typeface="Arial"/>
                <a:sym typeface="Arial"/>
              </a:rPr>
              <a:t>Public Understanding of Science</a:t>
            </a:r>
            <a:r>
              <a:rPr lang="en-US" sz="1000">
                <a:solidFill>
                  <a:schemeClr val="dk1"/>
                </a:solidFill>
                <a:latin typeface="Arial"/>
                <a:ea typeface="Arial"/>
                <a:cs typeface="Arial"/>
                <a:sym typeface="Arial"/>
              </a:rPr>
              <a:t>, </a:t>
            </a:r>
            <a:r>
              <a:rPr lang="en-US" sz="1000" i="1">
                <a:solidFill>
                  <a:schemeClr val="dk1"/>
                </a:solidFill>
                <a:latin typeface="Arial"/>
                <a:ea typeface="Arial"/>
                <a:cs typeface="Arial"/>
                <a:sym typeface="Arial"/>
              </a:rPr>
              <a:t>31</a:t>
            </a:r>
            <a:r>
              <a:rPr lang="en-US" sz="1000">
                <a:solidFill>
                  <a:schemeClr val="dk1"/>
                </a:solidFill>
                <a:latin typeface="Arial"/>
                <a:ea typeface="Arial"/>
                <a:cs typeface="Arial"/>
                <a:sym typeface="Arial"/>
              </a:rPr>
              <a:t>(2), 211–222. https://doi.org/10.1177/09636625211056871</a:t>
            </a:r>
            <a:endParaRPr/>
          </a:p>
        </p:txBody>
      </p:sp>
      <p:pic>
        <p:nvPicPr>
          <p:cNvPr id="764" name="Google Shape;764;p46"/>
          <p:cNvPicPr preferRelativeResize="0"/>
          <p:nvPr/>
        </p:nvPicPr>
        <p:blipFill rotWithShape="1">
          <a:blip r:embed="rId3">
            <a:alphaModFix/>
          </a:blip>
          <a:srcRect/>
          <a:stretch/>
        </p:blipFill>
        <p:spPr>
          <a:xfrm>
            <a:off x="907931" y="4686976"/>
            <a:ext cx="1113750" cy="1620455"/>
          </a:xfrm>
          <a:prstGeom prst="rect">
            <a:avLst/>
          </a:prstGeom>
          <a:noFill/>
          <a:ln w="9525" cap="flat" cmpd="sng">
            <a:solidFill>
              <a:schemeClr val="accent1"/>
            </a:solidFill>
            <a:prstDash val="solid"/>
            <a:round/>
            <a:headEnd type="none" w="sm" len="sm"/>
            <a:tailEnd type="none" w="sm" len="sm"/>
          </a:ln>
        </p:spPr>
      </p:pic>
      <p:pic>
        <p:nvPicPr>
          <p:cNvPr id="765" name="Google Shape;765;p46"/>
          <p:cNvPicPr preferRelativeResize="0"/>
          <p:nvPr/>
        </p:nvPicPr>
        <p:blipFill rotWithShape="1">
          <a:blip r:embed="rId4">
            <a:alphaModFix/>
          </a:blip>
          <a:srcRect/>
          <a:stretch/>
        </p:blipFill>
        <p:spPr>
          <a:xfrm>
            <a:off x="977536" y="5303591"/>
            <a:ext cx="972000" cy="972000"/>
          </a:xfrm>
          <a:prstGeom prst="rect">
            <a:avLst/>
          </a:prstGeom>
          <a:noFill/>
          <a:ln>
            <a:noFill/>
          </a:ln>
        </p:spPr>
      </p:pic>
      <p:pic>
        <p:nvPicPr>
          <p:cNvPr id="766" name="Google Shape;766;p46"/>
          <p:cNvPicPr preferRelativeResize="0"/>
          <p:nvPr/>
        </p:nvPicPr>
        <p:blipFill>
          <a:blip r:embed="rId5">
            <a:alphaModFix/>
          </a:blip>
          <a:stretch>
            <a:fillRect/>
          </a:stretch>
        </p:blipFill>
        <p:spPr>
          <a:xfrm>
            <a:off x="5410399" y="248600"/>
            <a:ext cx="2306451" cy="603650"/>
          </a:xfrm>
          <a:prstGeom prst="rect">
            <a:avLst/>
          </a:prstGeom>
          <a:noFill/>
          <a:ln>
            <a:noFill/>
          </a:ln>
        </p:spPr>
      </p:pic>
      <p:sp>
        <p:nvSpPr>
          <p:cNvPr id="13" name="Google Shape;100;p17">
            <a:extLst>
              <a:ext uri="{FF2B5EF4-FFF2-40B4-BE49-F238E27FC236}">
                <a16:creationId xmlns:a16="http://schemas.microsoft.com/office/drawing/2014/main" id="{171D5013-D15E-4244-B5E6-9F959E6AF3C7}"/>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47"/>
          <p:cNvSpPr txBox="1">
            <a:spLocks noGrp="1"/>
          </p:cNvSpPr>
          <p:nvPr>
            <p:ph type="title"/>
          </p:nvPr>
        </p:nvSpPr>
        <p:spPr>
          <a:xfrm>
            <a:off x="911224" y="1268414"/>
            <a:ext cx="10873408"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Science-related populism vis-à-vis political populism </a:t>
            </a:r>
            <a:r>
              <a:rPr lang="en-US" sz="1000">
                <a:solidFill>
                  <a:schemeClr val="dk1"/>
                </a:solidFill>
              </a:rPr>
              <a:t>(Eberl et al., under review)</a:t>
            </a:r>
            <a:endParaRPr sz="2300">
              <a:solidFill>
                <a:schemeClr val="dk1"/>
              </a:solidFill>
            </a:endParaRPr>
          </a:p>
        </p:txBody>
      </p:sp>
      <p:sp>
        <p:nvSpPr>
          <p:cNvPr id="774" name="Google Shape;774;p47"/>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31</a:t>
            </a:fld>
            <a:endParaRPr/>
          </a:p>
        </p:txBody>
      </p:sp>
      <p:sp>
        <p:nvSpPr>
          <p:cNvPr id="775" name="Google Shape;775;p47"/>
          <p:cNvSpPr txBox="1"/>
          <p:nvPr/>
        </p:nvSpPr>
        <p:spPr>
          <a:xfrm>
            <a:off x="910424" y="1831776"/>
            <a:ext cx="3167148" cy="447754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latin typeface="Arial"/>
                <a:ea typeface="Arial"/>
                <a:cs typeface="Arial"/>
                <a:sym typeface="Arial"/>
              </a:rPr>
              <a:t>Question: </a:t>
            </a:r>
            <a:r>
              <a:rPr lang="en-US" sz="1700">
                <a:solidFill>
                  <a:schemeClr val="dk1"/>
                </a:solidFill>
                <a:latin typeface="Arial"/>
                <a:ea typeface="Arial"/>
                <a:cs typeface="Arial"/>
                <a:sym typeface="Arial"/>
              </a:rPr>
              <a:t>What are similarities and differences between science-related and political populist attitudes?</a:t>
            </a:r>
            <a:br>
              <a:rPr lang="en-US" sz="1700">
                <a:solidFill>
                  <a:schemeClr val="dk1"/>
                </a:solidFill>
                <a:latin typeface="Arial"/>
                <a:ea typeface="Arial"/>
                <a:cs typeface="Arial"/>
                <a:sym typeface="Arial"/>
              </a:rPr>
            </a:br>
            <a:endParaRPr sz="1700">
              <a:solidFill>
                <a:schemeClr val="dk1"/>
              </a:solidFill>
              <a:latin typeface="Arial"/>
              <a:ea typeface="Arial"/>
              <a:cs typeface="Arial"/>
              <a:sym typeface="Arial"/>
            </a:endParaRPr>
          </a:p>
          <a:p>
            <a:pPr marL="0" marR="0" lvl="0" indent="0" algn="l" rtl="0">
              <a:spcBef>
                <a:spcPts val="600"/>
              </a:spcBef>
              <a:spcAft>
                <a:spcPts val="0"/>
              </a:spcAft>
              <a:buNone/>
            </a:pPr>
            <a:r>
              <a:rPr lang="en-US" sz="1700" b="1">
                <a:solidFill>
                  <a:schemeClr val="accent1"/>
                </a:solidFill>
                <a:latin typeface="Arial"/>
                <a:ea typeface="Arial"/>
                <a:cs typeface="Arial"/>
                <a:sym typeface="Arial"/>
              </a:rPr>
              <a:t>Method: </a:t>
            </a:r>
            <a:r>
              <a:rPr lang="en-US" sz="1700">
                <a:solidFill>
                  <a:schemeClr val="dk1"/>
                </a:solidFill>
                <a:latin typeface="Arial"/>
                <a:ea typeface="Arial"/>
                <a:cs typeface="Arial"/>
                <a:sym typeface="Arial"/>
              </a:rPr>
              <a:t>Representative panel survey (online, Feb / Mar 2021, Austria)</a:t>
            </a:r>
            <a:endParaRPr/>
          </a:p>
        </p:txBody>
      </p:sp>
      <p:sp>
        <p:nvSpPr>
          <p:cNvPr id="776" name="Google Shape;776;p47"/>
          <p:cNvSpPr txBox="1"/>
          <p:nvPr/>
        </p:nvSpPr>
        <p:spPr>
          <a:xfrm>
            <a:off x="4655840" y="1831776"/>
            <a:ext cx="6480720" cy="444570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dk1"/>
                </a:solidFill>
                <a:latin typeface="Arial"/>
                <a:ea typeface="Arial"/>
                <a:cs typeface="Arial"/>
                <a:sym typeface="Arial"/>
              </a:rPr>
              <a:t>What we know about science-related populist attitudes:</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Science-related populist attitudes can be measured with the </a:t>
            </a:r>
            <a:r>
              <a:rPr lang="en-US" sz="1700" b="1">
                <a:solidFill>
                  <a:schemeClr val="accent2"/>
                </a:solidFill>
                <a:latin typeface="Arial"/>
                <a:ea typeface="Arial"/>
                <a:cs typeface="Arial"/>
                <a:sym typeface="Arial"/>
              </a:rPr>
              <a:t>SciPop Scale</a:t>
            </a:r>
            <a:r>
              <a:rPr lang="en-US" sz="1700">
                <a:solidFill>
                  <a:schemeClr val="accent2"/>
                </a:solidFill>
                <a:latin typeface="Arial"/>
                <a:ea typeface="Arial"/>
                <a:cs typeface="Arial"/>
                <a:sym typeface="Arial"/>
              </a:rPr>
              <a:t>, a robust and reliable 8-item survey scale</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SciPop attitudes </a:t>
            </a:r>
            <a:r>
              <a:rPr lang="en-US" sz="1700" b="1">
                <a:solidFill>
                  <a:schemeClr val="accent2"/>
                </a:solidFill>
                <a:latin typeface="Arial"/>
                <a:ea typeface="Arial"/>
                <a:cs typeface="Arial"/>
                <a:sym typeface="Arial"/>
              </a:rPr>
              <a:t>not very widespread </a:t>
            </a:r>
            <a:r>
              <a:rPr lang="en-US" sz="1700">
                <a:solidFill>
                  <a:schemeClr val="accent2"/>
                </a:solidFill>
                <a:latin typeface="Arial"/>
                <a:ea typeface="Arial"/>
                <a:cs typeface="Arial"/>
                <a:sym typeface="Arial"/>
              </a:rPr>
              <a:t>and </a:t>
            </a:r>
            <a:r>
              <a:rPr lang="en-US" sz="1700" b="1">
                <a:solidFill>
                  <a:schemeClr val="accent2"/>
                </a:solidFill>
                <a:latin typeface="Arial"/>
                <a:ea typeface="Arial"/>
                <a:cs typeface="Arial"/>
                <a:sym typeface="Arial"/>
              </a:rPr>
              <a:t>rather evenly distributed</a:t>
            </a:r>
            <a:r>
              <a:rPr lang="en-US" sz="1700">
                <a:solidFill>
                  <a:schemeClr val="accent2"/>
                </a:solidFill>
                <a:latin typeface="Arial"/>
                <a:ea typeface="Arial"/>
                <a:cs typeface="Arial"/>
                <a:sym typeface="Arial"/>
              </a:rPr>
              <a:t> among the Swiss, but </a:t>
            </a:r>
            <a:r>
              <a:rPr lang="en-US" sz="1700" b="1">
                <a:solidFill>
                  <a:schemeClr val="accent2"/>
                </a:solidFill>
                <a:latin typeface="Arial"/>
                <a:ea typeface="Arial"/>
                <a:cs typeface="Arial"/>
                <a:sym typeface="Arial"/>
              </a:rPr>
              <a:t>more prevalent</a:t>
            </a:r>
            <a:r>
              <a:rPr lang="en-US" sz="1700">
                <a:solidFill>
                  <a:schemeClr val="accent2"/>
                </a:solidFill>
                <a:latin typeface="Arial"/>
                <a:ea typeface="Arial"/>
                <a:cs typeface="Arial"/>
                <a:sym typeface="Arial"/>
              </a:rPr>
              <a:t> among specific groups</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The pandemic has (initially) driven a “</a:t>
            </a:r>
            <a:r>
              <a:rPr lang="en-US" sz="1700" b="1">
                <a:solidFill>
                  <a:schemeClr val="accent2"/>
                </a:solidFill>
                <a:latin typeface="Arial"/>
                <a:ea typeface="Arial"/>
                <a:cs typeface="Arial"/>
                <a:sym typeface="Arial"/>
              </a:rPr>
              <a:t>science-related rally-round-the-flag</a:t>
            </a:r>
            <a:r>
              <a:rPr lang="en-US" sz="1700">
                <a:solidFill>
                  <a:schemeClr val="accent2"/>
                </a:solidFill>
                <a:latin typeface="Arial"/>
                <a:ea typeface="Arial"/>
                <a:cs typeface="Arial"/>
                <a:sym typeface="Arial"/>
              </a:rPr>
              <a:t>” in Switzerland</a:t>
            </a:r>
            <a:endParaRPr/>
          </a:p>
          <a:p>
            <a:pPr marL="285750" marR="0" lvl="0" indent="-285750" algn="l" rtl="0">
              <a:spcBef>
                <a:spcPts val="600"/>
              </a:spcBef>
              <a:spcAft>
                <a:spcPts val="0"/>
              </a:spcAft>
              <a:buClr>
                <a:schemeClr val="dk1"/>
              </a:buClr>
              <a:buSzPts val="1700"/>
              <a:buFont typeface="Arial"/>
              <a:buChar char="•"/>
            </a:pPr>
            <a:r>
              <a:rPr lang="en-US" sz="1700">
                <a:solidFill>
                  <a:schemeClr val="dk1"/>
                </a:solidFill>
                <a:latin typeface="Arial"/>
                <a:ea typeface="Arial"/>
                <a:cs typeface="Arial"/>
                <a:sym typeface="Arial"/>
              </a:rPr>
              <a:t>PolPop and SciPop attitudes</a:t>
            </a:r>
            <a:endParaRPr/>
          </a:p>
          <a:p>
            <a:pPr marL="742950" marR="0" lvl="1" indent="-285750" algn="l" rtl="0">
              <a:spcBef>
                <a:spcPts val="0"/>
              </a:spcBef>
              <a:spcAft>
                <a:spcPts val="0"/>
              </a:spcAft>
              <a:buClr>
                <a:schemeClr val="accent1"/>
              </a:buClr>
              <a:buSzPts val="1700"/>
              <a:buFont typeface="Noto Sans Symbols"/>
              <a:buChar char="−"/>
            </a:pPr>
            <a:r>
              <a:rPr lang="en-US" sz="1700" b="1" i="0" u="none" strike="noStrike" cap="none">
                <a:solidFill>
                  <a:schemeClr val="accent1"/>
                </a:solidFill>
                <a:latin typeface="Arial"/>
                <a:ea typeface="Arial"/>
                <a:cs typeface="Arial"/>
                <a:sym typeface="Arial"/>
              </a:rPr>
              <a:t>distinct</a:t>
            </a:r>
            <a:r>
              <a:rPr lang="en-US" sz="1700" b="0" i="0" u="none" strike="noStrike" cap="none">
                <a:solidFill>
                  <a:schemeClr val="dk1"/>
                </a:solidFill>
                <a:latin typeface="Arial"/>
                <a:ea typeface="Arial"/>
                <a:cs typeface="Arial"/>
                <a:sym typeface="Arial"/>
              </a:rPr>
              <a:t>: separate latent factors, no cross-loadings</a:t>
            </a:r>
            <a:endParaRPr/>
          </a:p>
          <a:p>
            <a:pPr marL="742950" marR="0" lvl="1" indent="-285750" algn="l" rtl="0">
              <a:spcBef>
                <a:spcPts val="0"/>
              </a:spcBef>
              <a:spcAft>
                <a:spcPts val="0"/>
              </a:spcAft>
              <a:buClr>
                <a:schemeClr val="accent1"/>
              </a:buClr>
              <a:buSzPts val="1700"/>
              <a:buFont typeface="Noto Sans Symbols"/>
              <a:buChar char="−"/>
            </a:pPr>
            <a:r>
              <a:rPr lang="en-US" sz="1700" b="1" i="0" u="none" strike="noStrike" cap="none">
                <a:solidFill>
                  <a:schemeClr val="accent1"/>
                </a:solidFill>
                <a:latin typeface="Arial"/>
                <a:ea typeface="Arial"/>
                <a:cs typeface="Arial"/>
                <a:sym typeface="Arial"/>
              </a:rPr>
              <a:t>overlaps</a:t>
            </a:r>
            <a:r>
              <a:rPr lang="en-US" sz="1700" b="0" i="0" u="none" strike="noStrike" cap="none">
                <a:solidFill>
                  <a:schemeClr val="dk1"/>
                </a:solidFill>
                <a:latin typeface="Arial"/>
                <a:ea typeface="Arial"/>
                <a:cs typeface="Arial"/>
                <a:sym typeface="Arial"/>
              </a:rPr>
              <a:t>: similar relationships with income, education, political interest</a:t>
            </a:r>
            <a:endParaRPr/>
          </a:p>
          <a:p>
            <a:pPr marL="742950" marR="0" lvl="1" indent="-285750" algn="l" rtl="0">
              <a:spcBef>
                <a:spcPts val="0"/>
              </a:spcBef>
              <a:spcAft>
                <a:spcPts val="0"/>
              </a:spcAft>
              <a:buClr>
                <a:schemeClr val="accent1"/>
              </a:buClr>
              <a:buSzPts val="1700"/>
              <a:buFont typeface="Noto Sans Symbols"/>
              <a:buChar char="−"/>
            </a:pPr>
            <a:r>
              <a:rPr lang="en-US" sz="1700" b="1" i="0" u="none" strike="noStrike" cap="none">
                <a:solidFill>
                  <a:schemeClr val="accent1"/>
                </a:solidFill>
                <a:latin typeface="Arial"/>
                <a:ea typeface="Arial"/>
                <a:cs typeface="Arial"/>
                <a:sym typeface="Arial"/>
              </a:rPr>
              <a:t>different correlates</a:t>
            </a:r>
            <a:r>
              <a:rPr lang="en-US" sz="1700" b="0" i="0" u="none" strike="noStrike" cap="none">
                <a:solidFill>
                  <a:schemeClr val="dk1"/>
                </a:solidFill>
                <a:latin typeface="Arial"/>
                <a:ea typeface="Arial"/>
                <a:cs typeface="Arial"/>
                <a:sym typeface="Arial"/>
              </a:rPr>
              <a:t>: trust in government/science, technocratic attitudes, COVID-19 conspiracy beliefs</a:t>
            </a:r>
            <a:endParaRPr/>
          </a:p>
        </p:txBody>
      </p:sp>
      <p:sp>
        <p:nvSpPr>
          <p:cNvPr id="777" name="Google Shape;777;p47"/>
          <p:cNvSpPr/>
          <p:nvPr/>
        </p:nvSpPr>
        <p:spPr>
          <a:xfrm>
            <a:off x="4511824" y="1729564"/>
            <a:ext cx="6838556" cy="4579756"/>
          </a:xfrm>
          <a:prstGeom prst="rect">
            <a:avLst/>
          </a:prstGeom>
          <a:noFill/>
          <a:ln w="952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778" name="Google Shape;778;p47"/>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779" name="Google Shape;779;p47"/>
          <p:cNvSpPr txBox="1"/>
          <p:nvPr/>
        </p:nvSpPr>
        <p:spPr>
          <a:xfrm>
            <a:off x="2250917" y="4688240"/>
            <a:ext cx="2047087" cy="1620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a:solidFill>
                  <a:schemeClr val="dk1"/>
                </a:solidFill>
                <a:latin typeface="Arial"/>
                <a:ea typeface="Arial"/>
                <a:cs typeface="Arial"/>
                <a:sym typeface="Arial"/>
              </a:rPr>
              <a:t>Huber, R. A., Eberl, J.-M., </a:t>
            </a:r>
            <a:r>
              <a:rPr lang="en-US" sz="1000" b="1">
                <a:solidFill>
                  <a:schemeClr val="accent1"/>
                </a:solidFill>
                <a:latin typeface="Arial"/>
                <a:ea typeface="Arial"/>
                <a:cs typeface="Arial"/>
                <a:sym typeface="Arial"/>
              </a:rPr>
              <a:t>Mede, N. G., </a:t>
            </a:r>
            <a:r>
              <a:rPr lang="en-US" sz="1000">
                <a:solidFill>
                  <a:schemeClr val="dk1"/>
                </a:solidFill>
                <a:latin typeface="Arial"/>
                <a:ea typeface="Arial"/>
                <a:cs typeface="Arial"/>
                <a:sym typeface="Arial"/>
              </a:rPr>
              <a:t>&amp; Greussing, E. (under review). Measuring political and science populism: A tale of two scales? </a:t>
            </a:r>
            <a:r>
              <a:rPr lang="en-US" sz="1000" i="1">
                <a:solidFill>
                  <a:schemeClr val="dk1"/>
                </a:solidFill>
                <a:latin typeface="Arial"/>
                <a:ea typeface="Arial"/>
                <a:cs typeface="Arial"/>
                <a:sym typeface="Arial"/>
              </a:rPr>
              <a:t>1</a:t>
            </a:r>
            <a:r>
              <a:rPr lang="en-US" sz="1000" i="1" baseline="30000">
                <a:solidFill>
                  <a:schemeClr val="dk1"/>
                </a:solidFill>
                <a:latin typeface="Arial"/>
                <a:ea typeface="Arial"/>
                <a:cs typeface="Arial"/>
                <a:sym typeface="Arial"/>
              </a:rPr>
              <a:t>st</a:t>
            </a:r>
            <a:r>
              <a:rPr lang="en-US" sz="1000" i="1">
                <a:solidFill>
                  <a:schemeClr val="dk1"/>
                </a:solidFill>
                <a:latin typeface="Arial"/>
                <a:ea typeface="Arial"/>
                <a:cs typeface="Arial"/>
                <a:sym typeface="Arial"/>
              </a:rPr>
              <a:t> round of review</a:t>
            </a:r>
            <a:r>
              <a:rPr lang="en-US" sz="1000">
                <a:solidFill>
                  <a:schemeClr val="dk1"/>
                </a:solidFill>
                <a:latin typeface="Arial"/>
                <a:ea typeface="Arial"/>
                <a:cs typeface="Arial"/>
                <a:sym typeface="Arial"/>
              </a:rPr>
              <a:t>. </a:t>
            </a:r>
            <a:endParaRPr sz="1000">
              <a:solidFill>
                <a:schemeClr val="dk1"/>
              </a:solidFill>
              <a:latin typeface="Arial"/>
              <a:ea typeface="Arial"/>
              <a:cs typeface="Arial"/>
              <a:sym typeface="Arial"/>
            </a:endParaRPr>
          </a:p>
        </p:txBody>
      </p:sp>
      <p:pic>
        <p:nvPicPr>
          <p:cNvPr id="780" name="Google Shape;780;p47"/>
          <p:cNvPicPr preferRelativeResize="0"/>
          <p:nvPr/>
        </p:nvPicPr>
        <p:blipFill rotWithShape="1">
          <a:blip r:embed="rId3">
            <a:alphaModFix/>
          </a:blip>
          <a:srcRect/>
          <a:stretch/>
        </p:blipFill>
        <p:spPr>
          <a:xfrm>
            <a:off x="907932" y="4688241"/>
            <a:ext cx="1113750" cy="1620456"/>
          </a:xfrm>
          <a:prstGeom prst="rect">
            <a:avLst/>
          </a:prstGeom>
          <a:noFill/>
          <a:ln w="9525" cap="flat" cmpd="sng">
            <a:solidFill>
              <a:schemeClr val="accent1"/>
            </a:solidFill>
            <a:prstDash val="solid"/>
            <a:round/>
            <a:headEnd type="none" w="sm" len="sm"/>
            <a:tailEnd type="none" w="sm" len="sm"/>
          </a:ln>
        </p:spPr>
      </p:pic>
      <p:pic>
        <p:nvPicPr>
          <p:cNvPr id="781" name="Google Shape;781;p47"/>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12" name="Google Shape;100;p17">
            <a:extLst>
              <a:ext uri="{FF2B5EF4-FFF2-40B4-BE49-F238E27FC236}">
                <a16:creationId xmlns:a16="http://schemas.microsoft.com/office/drawing/2014/main" id="{EC535496-87B8-4AF1-A6E6-C77210CB271A}"/>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48"/>
          <p:cNvSpPr txBox="1">
            <a:spLocks noGrp="1"/>
          </p:cNvSpPr>
          <p:nvPr>
            <p:ph type="title"/>
          </p:nvPr>
        </p:nvSpPr>
        <p:spPr>
          <a:xfrm>
            <a:off x="911224" y="1268414"/>
            <a:ext cx="10873408"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Communication behavior of science-related populists </a:t>
            </a:r>
            <a:r>
              <a:rPr lang="en-US" sz="1000">
                <a:solidFill>
                  <a:schemeClr val="dk1"/>
                </a:solidFill>
              </a:rPr>
              <a:t>(Mede, Schäfer, &amp; Metag, under review)</a:t>
            </a:r>
            <a:endParaRPr sz="2300">
              <a:solidFill>
                <a:schemeClr val="dk1"/>
              </a:solidFill>
            </a:endParaRPr>
          </a:p>
        </p:txBody>
      </p:sp>
      <p:sp>
        <p:nvSpPr>
          <p:cNvPr id="789" name="Google Shape;789;p48"/>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32</a:t>
            </a:fld>
            <a:endParaRPr/>
          </a:p>
        </p:txBody>
      </p:sp>
      <p:sp>
        <p:nvSpPr>
          <p:cNvPr id="790" name="Google Shape;790;p48"/>
          <p:cNvSpPr txBox="1"/>
          <p:nvPr/>
        </p:nvSpPr>
        <p:spPr>
          <a:xfrm>
            <a:off x="910424" y="1831776"/>
            <a:ext cx="3167148" cy="447754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latin typeface="Arial"/>
                <a:ea typeface="Arial"/>
                <a:cs typeface="Arial"/>
                <a:sym typeface="Arial"/>
              </a:rPr>
              <a:t>Question: </a:t>
            </a:r>
            <a:r>
              <a:rPr lang="en-US" sz="1700">
                <a:solidFill>
                  <a:schemeClr val="dk1"/>
                </a:solidFill>
                <a:latin typeface="Arial"/>
                <a:ea typeface="Arial"/>
                <a:cs typeface="Arial"/>
                <a:sym typeface="Arial"/>
              </a:rPr>
              <a:t>How do science-related populists inform themselves and communicate about science?</a:t>
            </a:r>
            <a:br>
              <a:rPr lang="en-US" sz="1700">
                <a:solidFill>
                  <a:schemeClr val="dk1"/>
                </a:solidFill>
                <a:latin typeface="Arial"/>
                <a:ea typeface="Arial"/>
                <a:cs typeface="Arial"/>
                <a:sym typeface="Arial"/>
              </a:rPr>
            </a:br>
            <a:endParaRPr sz="1700">
              <a:solidFill>
                <a:schemeClr val="dk1"/>
              </a:solidFill>
              <a:latin typeface="Arial"/>
              <a:ea typeface="Arial"/>
              <a:cs typeface="Arial"/>
              <a:sym typeface="Arial"/>
            </a:endParaRPr>
          </a:p>
          <a:p>
            <a:pPr marL="0" marR="0" lvl="0" indent="0" algn="l" rtl="0">
              <a:spcBef>
                <a:spcPts val="600"/>
              </a:spcBef>
              <a:spcAft>
                <a:spcPts val="0"/>
              </a:spcAft>
              <a:buNone/>
            </a:pPr>
            <a:r>
              <a:rPr lang="en-US" sz="1700" b="1">
                <a:solidFill>
                  <a:schemeClr val="accent1"/>
                </a:solidFill>
                <a:latin typeface="Arial"/>
                <a:ea typeface="Arial"/>
                <a:cs typeface="Arial"/>
                <a:sym typeface="Arial"/>
              </a:rPr>
              <a:t>Method: </a:t>
            </a:r>
            <a:r>
              <a:rPr lang="en-US" sz="1700">
                <a:solidFill>
                  <a:schemeClr val="dk1"/>
                </a:solidFill>
                <a:latin typeface="Arial"/>
                <a:ea typeface="Arial"/>
                <a:cs typeface="Arial"/>
                <a:sym typeface="Arial"/>
              </a:rPr>
              <a:t>Representative population survey in German, French, and Italian (CATI, Jun 2019, Switzerland)</a:t>
            </a:r>
            <a:endParaRPr/>
          </a:p>
          <a:p>
            <a:pPr marL="0" marR="0" lvl="0" indent="0" algn="l" rtl="0">
              <a:spcBef>
                <a:spcPts val="0"/>
              </a:spcBef>
              <a:spcAft>
                <a:spcPts val="0"/>
              </a:spcAft>
              <a:buNone/>
            </a:pPr>
            <a:endParaRPr sz="1700">
              <a:solidFill>
                <a:schemeClr val="dk1"/>
              </a:solidFill>
              <a:latin typeface="Arial"/>
              <a:ea typeface="Arial"/>
              <a:cs typeface="Arial"/>
              <a:sym typeface="Arial"/>
            </a:endParaRPr>
          </a:p>
        </p:txBody>
      </p:sp>
      <p:sp>
        <p:nvSpPr>
          <p:cNvPr id="791" name="Google Shape;791;p48"/>
          <p:cNvSpPr txBox="1"/>
          <p:nvPr/>
        </p:nvSpPr>
        <p:spPr>
          <a:xfrm>
            <a:off x="4655840" y="1831776"/>
            <a:ext cx="6480720" cy="444570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dk1"/>
                </a:solidFill>
                <a:latin typeface="Arial"/>
                <a:ea typeface="Arial"/>
                <a:cs typeface="Arial"/>
                <a:sym typeface="Arial"/>
              </a:rPr>
              <a:t>What we know about science-related populist attitudes:</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Science-related populist attitudes can be measured with the </a:t>
            </a:r>
            <a:r>
              <a:rPr lang="en-US" sz="1700" b="1">
                <a:solidFill>
                  <a:schemeClr val="accent2"/>
                </a:solidFill>
                <a:latin typeface="Arial"/>
                <a:ea typeface="Arial"/>
                <a:cs typeface="Arial"/>
                <a:sym typeface="Arial"/>
              </a:rPr>
              <a:t>SciPop Scale</a:t>
            </a:r>
            <a:r>
              <a:rPr lang="en-US" sz="1700">
                <a:solidFill>
                  <a:schemeClr val="accent2"/>
                </a:solidFill>
                <a:latin typeface="Arial"/>
                <a:ea typeface="Arial"/>
                <a:cs typeface="Arial"/>
                <a:sym typeface="Arial"/>
              </a:rPr>
              <a:t>, a robust and reliable 8-item survey scale</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SciPop attitudes </a:t>
            </a:r>
            <a:r>
              <a:rPr lang="en-US" sz="1700" b="1">
                <a:solidFill>
                  <a:schemeClr val="accent2"/>
                </a:solidFill>
                <a:latin typeface="Arial"/>
                <a:ea typeface="Arial"/>
                <a:cs typeface="Arial"/>
                <a:sym typeface="Arial"/>
              </a:rPr>
              <a:t>not very widespread </a:t>
            </a:r>
            <a:r>
              <a:rPr lang="en-US" sz="1700">
                <a:solidFill>
                  <a:schemeClr val="accent2"/>
                </a:solidFill>
                <a:latin typeface="Arial"/>
                <a:ea typeface="Arial"/>
                <a:cs typeface="Arial"/>
                <a:sym typeface="Arial"/>
              </a:rPr>
              <a:t>and </a:t>
            </a:r>
            <a:r>
              <a:rPr lang="en-US" sz="1700" b="1">
                <a:solidFill>
                  <a:schemeClr val="accent2"/>
                </a:solidFill>
                <a:latin typeface="Arial"/>
                <a:ea typeface="Arial"/>
                <a:cs typeface="Arial"/>
                <a:sym typeface="Arial"/>
              </a:rPr>
              <a:t>rather evenly distributed</a:t>
            </a:r>
            <a:r>
              <a:rPr lang="en-US" sz="1700">
                <a:solidFill>
                  <a:schemeClr val="accent2"/>
                </a:solidFill>
                <a:latin typeface="Arial"/>
                <a:ea typeface="Arial"/>
                <a:cs typeface="Arial"/>
                <a:sym typeface="Arial"/>
              </a:rPr>
              <a:t> among the Swiss, but </a:t>
            </a:r>
            <a:r>
              <a:rPr lang="en-US" sz="1700" b="1">
                <a:solidFill>
                  <a:schemeClr val="accent2"/>
                </a:solidFill>
                <a:latin typeface="Arial"/>
                <a:ea typeface="Arial"/>
                <a:cs typeface="Arial"/>
                <a:sym typeface="Arial"/>
              </a:rPr>
              <a:t>more prevalent</a:t>
            </a:r>
            <a:r>
              <a:rPr lang="en-US" sz="1700">
                <a:solidFill>
                  <a:schemeClr val="accent2"/>
                </a:solidFill>
                <a:latin typeface="Arial"/>
                <a:ea typeface="Arial"/>
                <a:cs typeface="Arial"/>
                <a:sym typeface="Arial"/>
              </a:rPr>
              <a:t> among specific groups</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The pandemic has (initially) driven a “</a:t>
            </a:r>
            <a:r>
              <a:rPr lang="en-US" sz="1700" b="1">
                <a:solidFill>
                  <a:schemeClr val="accent2"/>
                </a:solidFill>
                <a:latin typeface="Arial"/>
                <a:ea typeface="Arial"/>
                <a:cs typeface="Arial"/>
                <a:sym typeface="Arial"/>
              </a:rPr>
              <a:t>science-related rally-round-the-flag</a:t>
            </a:r>
            <a:r>
              <a:rPr lang="en-US" sz="1700">
                <a:solidFill>
                  <a:schemeClr val="accent2"/>
                </a:solidFill>
                <a:latin typeface="Arial"/>
                <a:ea typeface="Arial"/>
                <a:cs typeface="Arial"/>
                <a:sym typeface="Arial"/>
              </a:rPr>
              <a:t>” in Switzerland</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PolPop and SciPop attitudes</a:t>
            </a:r>
            <a:endParaRPr/>
          </a:p>
          <a:p>
            <a:pPr marL="285750" marR="0" lvl="0" indent="-285750" algn="l" rtl="0">
              <a:spcBef>
                <a:spcPts val="600"/>
              </a:spcBef>
              <a:spcAft>
                <a:spcPts val="0"/>
              </a:spcAft>
              <a:buClr>
                <a:schemeClr val="dk1"/>
              </a:buClr>
              <a:buSzPts val="1700"/>
              <a:buFont typeface="Arial"/>
              <a:buChar char="•"/>
            </a:pPr>
            <a:r>
              <a:rPr lang="en-US" sz="1700">
                <a:solidFill>
                  <a:schemeClr val="dk1"/>
                </a:solidFill>
                <a:latin typeface="Arial"/>
                <a:ea typeface="Arial"/>
                <a:cs typeface="Arial"/>
                <a:sym typeface="Arial"/>
              </a:rPr>
              <a:t>SciPops exhibit distinct communication behavior</a:t>
            </a:r>
            <a:endParaRPr/>
          </a:p>
          <a:p>
            <a:pPr marL="742950" marR="0" lvl="1" indent="-285750" algn="l" rtl="0">
              <a:spcBef>
                <a:spcPts val="0"/>
              </a:spcBef>
              <a:spcAft>
                <a:spcPts val="0"/>
              </a:spcAft>
              <a:buClr>
                <a:schemeClr val="dk1"/>
              </a:buClr>
              <a:buSzPts val="1700"/>
              <a:buFont typeface="Noto Sans Symbols"/>
              <a:buChar char="−"/>
            </a:pPr>
            <a:r>
              <a:rPr lang="en-US" sz="1700" b="0" i="0" u="none" strike="noStrike" cap="none">
                <a:solidFill>
                  <a:schemeClr val="dk1"/>
                </a:solidFill>
                <a:latin typeface="Arial"/>
                <a:ea typeface="Arial"/>
                <a:cs typeface="Arial"/>
                <a:sym typeface="Arial"/>
              </a:rPr>
              <a:t>rely more on </a:t>
            </a:r>
            <a:r>
              <a:rPr lang="en-US" sz="1700" b="1" i="0" u="none" strike="noStrike" cap="none">
                <a:solidFill>
                  <a:schemeClr val="accent1"/>
                </a:solidFill>
                <a:latin typeface="Arial"/>
                <a:ea typeface="Arial"/>
                <a:cs typeface="Arial"/>
                <a:sym typeface="Arial"/>
              </a:rPr>
              <a:t>TV</a:t>
            </a:r>
            <a:r>
              <a:rPr lang="en-US" sz="1700" b="0" i="0" u="none" strike="noStrike" cap="none">
                <a:solidFill>
                  <a:schemeClr val="dk1"/>
                </a:solidFill>
                <a:latin typeface="Arial"/>
                <a:ea typeface="Arial"/>
                <a:cs typeface="Arial"/>
                <a:sym typeface="Arial"/>
              </a:rPr>
              <a:t> and </a:t>
            </a:r>
            <a:r>
              <a:rPr lang="en-US" sz="1700" b="1" i="0" u="none" strike="noStrike" cap="none">
                <a:solidFill>
                  <a:schemeClr val="accent1"/>
                </a:solidFill>
                <a:latin typeface="Arial"/>
                <a:ea typeface="Arial"/>
                <a:cs typeface="Arial"/>
                <a:sym typeface="Arial"/>
              </a:rPr>
              <a:t>social networking sites</a:t>
            </a:r>
            <a:r>
              <a:rPr lang="en-US" sz="1700" b="0" i="0" u="none" strike="noStrike" cap="none">
                <a:solidFill>
                  <a:schemeClr val="dk1"/>
                </a:solidFill>
                <a:latin typeface="Arial"/>
                <a:ea typeface="Arial"/>
                <a:cs typeface="Arial"/>
                <a:sym typeface="Arial"/>
              </a:rPr>
              <a:t> </a:t>
            </a:r>
            <a:br>
              <a:rPr lang="en-US" sz="1700" b="0" i="0" u="none" strike="noStrike" cap="none">
                <a:solidFill>
                  <a:schemeClr val="dk1"/>
                </a:solidFill>
                <a:latin typeface="Arial"/>
                <a:ea typeface="Arial"/>
                <a:cs typeface="Arial"/>
                <a:sym typeface="Arial"/>
              </a:rPr>
            </a:br>
            <a:r>
              <a:rPr lang="en-US" sz="1700" b="0" i="0" u="none" strike="noStrike" cap="none">
                <a:solidFill>
                  <a:schemeClr val="dk1"/>
                </a:solidFill>
                <a:latin typeface="Arial"/>
                <a:ea typeface="Arial"/>
                <a:cs typeface="Arial"/>
                <a:sym typeface="Arial"/>
              </a:rPr>
              <a:t>to get info on science</a:t>
            </a:r>
            <a:endParaRPr/>
          </a:p>
          <a:p>
            <a:pPr marL="742950" marR="0" lvl="1" indent="-285750" algn="l" rtl="0">
              <a:spcBef>
                <a:spcPts val="0"/>
              </a:spcBef>
              <a:spcAft>
                <a:spcPts val="0"/>
              </a:spcAft>
              <a:buClr>
                <a:schemeClr val="dk1"/>
              </a:buClr>
              <a:buSzPts val="1700"/>
              <a:buFont typeface="Noto Sans Symbols"/>
              <a:buChar char="−"/>
            </a:pPr>
            <a:r>
              <a:rPr lang="en-US" sz="1700" b="0" i="0" u="none" strike="noStrike" cap="none">
                <a:solidFill>
                  <a:schemeClr val="dk1"/>
                </a:solidFill>
                <a:latin typeface="Arial"/>
                <a:ea typeface="Arial"/>
                <a:cs typeface="Arial"/>
                <a:sym typeface="Arial"/>
              </a:rPr>
              <a:t>avoid visiting </a:t>
            </a:r>
            <a:r>
              <a:rPr lang="en-US" sz="1700" b="1" i="0" u="none" strike="noStrike" cap="none">
                <a:solidFill>
                  <a:schemeClr val="accent1"/>
                </a:solidFill>
                <a:latin typeface="Arial"/>
                <a:ea typeface="Arial"/>
                <a:cs typeface="Arial"/>
                <a:sym typeface="Arial"/>
              </a:rPr>
              <a:t>museums</a:t>
            </a:r>
            <a:endParaRPr/>
          </a:p>
          <a:p>
            <a:pPr marL="742950" marR="0" lvl="1" indent="-285750" algn="l" rtl="0">
              <a:spcBef>
                <a:spcPts val="0"/>
              </a:spcBef>
              <a:spcAft>
                <a:spcPts val="0"/>
              </a:spcAft>
              <a:buClr>
                <a:schemeClr val="accent1"/>
              </a:buClr>
              <a:buSzPts val="1700"/>
              <a:buFont typeface="Noto Sans Symbols"/>
              <a:buChar char="−"/>
            </a:pPr>
            <a:r>
              <a:rPr lang="en-US" sz="1700" b="1" i="0" u="none" strike="noStrike" cap="none">
                <a:solidFill>
                  <a:schemeClr val="accent1"/>
                </a:solidFill>
                <a:latin typeface="Arial"/>
                <a:ea typeface="Arial"/>
                <a:cs typeface="Arial"/>
                <a:sym typeface="Arial"/>
              </a:rPr>
              <a:t>comment</a:t>
            </a:r>
            <a:r>
              <a:rPr lang="en-US" sz="1700" b="0" i="0" u="none" strike="noStrike" cap="none">
                <a:solidFill>
                  <a:schemeClr val="dk1"/>
                </a:solidFill>
                <a:latin typeface="Arial"/>
                <a:ea typeface="Arial"/>
                <a:cs typeface="Arial"/>
                <a:sym typeface="Arial"/>
              </a:rPr>
              <a:t> more often on social media </a:t>
            </a:r>
            <a:endParaRPr/>
          </a:p>
          <a:p>
            <a:pPr marL="285750" marR="0" lvl="0" indent="-177800" algn="l" rtl="0">
              <a:spcBef>
                <a:spcPts val="0"/>
              </a:spcBef>
              <a:spcAft>
                <a:spcPts val="0"/>
              </a:spcAft>
              <a:buClr>
                <a:schemeClr val="dk1"/>
              </a:buClr>
              <a:buSzPts val="1700"/>
              <a:buFont typeface="Arial"/>
              <a:buNone/>
            </a:pPr>
            <a:endParaRPr sz="1700">
              <a:solidFill>
                <a:schemeClr val="dk1"/>
              </a:solidFill>
              <a:latin typeface="Arial"/>
              <a:ea typeface="Arial"/>
              <a:cs typeface="Arial"/>
              <a:sym typeface="Arial"/>
            </a:endParaRPr>
          </a:p>
        </p:txBody>
      </p:sp>
      <p:sp>
        <p:nvSpPr>
          <p:cNvPr id="792" name="Google Shape;792;p48"/>
          <p:cNvSpPr/>
          <p:nvPr/>
        </p:nvSpPr>
        <p:spPr>
          <a:xfrm>
            <a:off x="4511824" y="1729564"/>
            <a:ext cx="6838556" cy="4579756"/>
          </a:xfrm>
          <a:prstGeom prst="rect">
            <a:avLst/>
          </a:prstGeom>
          <a:noFill/>
          <a:ln w="952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793" name="Google Shape;793;p48"/>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794" name="Google Shape;794;p48"/>
          <p:cNvSpPr txBox="1"/>
          <p:nvPr/>
        </p:nvSpPr>
        <p:spPr>
          <a:xfrm>
            <a:off x="2249976" y="4687783"/>
            <a:ext cx="2187810" cy="1620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1">
                <a:solidFill>
                  <a:schemeClr val="accent1"/>
                </a:solidFill>
                <a:latin typeface="Arial"/>
                <a:ea typeface="Arial"/>
                <a:cs typeface="Arial"/>
                <a:sym typeface="Arial"/>
              </a:rPr>
              <a:t>Mede, N. G., </a:t>
            </a:r>
            <a:r>
              <a:rPr lang="en-US" sz="1000">
                <a:solidFill>
                  <a:schemeClr val="dk1"/>
                </a:solidFill>
                <a:latin typeface="Arial"/>
                <a:ea typeface="Arial"/>
                <a:cs typeface="Arial"/>
                <a:sym typeface="Arial"/>
              </a:rPr>
              <a:t>Schäfer, M. S., &amp; Metag, J. (under review). Cognitio populi — vox populi: Implications of science-related populism for communication behavior. </a:t>
            </a:r>
            <a:r>
              <a:rPr lang="en-US" sz="1000" i="1">
                <a:solidFill>
                  <a:schemeClr val="dk1"/>
                </a:solidFill>
                <a:latin typeface="Arial"/>
                <a:ea typeface="Arial"/>
                <a:cs typeface="Arial"/>
                <a:sym typeface="Arial"/>
              </a:rPr>
              <a:t>1</a:t>
            </a:r>
            <a:r>
              <a:rPr lang="en-US" sz="1000" i="1" baseline="30000">
                <a:solidFill>
                  <a:schemeClr val="dk1"/>
                </a:solidFill>
                <a:latin typeface="Arial"/>
                <a:ea typeface="Arial"/>
                <a:cs typeface="Arial"/>
                <a:sym typeface="Arial"/>
              </a:rPr>
              <a:t>st</a:t>
            </a:r>
            <a:r>
              <a:rPr lang="en-US" sz="1000" i="1">
                <a:solidFill>
                  <a:schemeClr val="dk1"/>
                </a:solidFill>
                <a:latin typeface="Arial"/>
                <a:ea typeface="Arial"/>
                <a:cs typeface="Arial"/>
                <a:sym typeface="Arial"/>
              </a:rPr>
              <a:t> round of review</a:t>
            </a:r>
            <a:r>
              <a:rPr lang="en-US" sz="1000">
                <a:solidFill>
                  <a:schemeClr val="dk1"/>
                </a:solidFill>
                <a:latin typeface="Arial"/>
                <a:ea typeface="Arial"/>
                <a:cs typeface="Arial"/>
                <a:sym typeface="Arial"/>
              </a:rPr>
              <a:t>. </a:t>
            </a:r>
            <a:endParaRPr/>
          </a:p>
        </p:txBody>
      </p:sp>
      <p:pic>
        <p:nvPicPr>
          <p:cNvPr id="795" name="Google Shape;795;p48"/>
          <p:cNvPicPr preferRelativeResize="0"/>
          <p:nvPr/>
        </p:nvPicPr>
        <p:blipFill rotWithShape="1">
          <a:blip r:embed="rId3">
            <a:alphaModFix/>
          </a:blip>
          <a:srcRect/>
          <a:stretch/>
        </p:blipFill>
        <p:spPr>
          <a:xfrm>
            <a:off x="906991" y="4689443"/>
            <a:ext cx="1113750" cy="1618797"/>
          </a:xfrm>
          <a:prstGeom prst="rect">
            <a:avLst/>
          </a:prstGeom>
          <a:noFill/>
          <a:ln w="9525" cap="flat" cmpd="sng">
            <a:solidFill>
              <a:schemeClr val="accent1"/>
            </a:solidFill>
            <a:prstDash val="solid"/>
            <a:round/>
            <a:headEnd type="none" w="sm" len="sm"/>
            <a:tailEnd type="none" w="sm" len="sm"/>
          </a:ln>
        </p:spPr>
      </p:pic>
      <p:pic>
        <p:nvPicPr>
          <p:cNvPr id="796" name="Google Shape;796;p48"/>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12" name="Google Shape;100;p17">
            <a:extLst>
              <a:ext uri="{FF2B5EF4-FFF2-40B4-BE49-F238E27FC236}">
                <a16:creationId xmlns:a16="http://schemas.microsoft.com/office/drawing/2014/main" id="{17A81DFB-CEC5-46B1-BBA1-28D5FF79FCE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49"/>
          <p:cNvSpPr txBox="1">
            <a:spLocks noGrp="1"/>
          </p:cNvSpPr>
          <p:nvPr>
            <p:ph type="title"/>
          </p:nvPr>
        </p:nvSpPr>
        <p:spPr>
          <a:xfrm>
            <a:off x="911224" y="1268414"/>
            <a:ext cx="10873408"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Science-related populism, overconfidence, and social media use </a:t>
            </a:r>
            <a:r>
              <a:rPr lang="en-US" sz="1000">
                <a:solidFill>
                  <a:schemeClr val="dk1"/>
                </a:solidFill>
              </a:rPr>
              <a:t>(Mede et al., under review)</a:t>
            </a:r>
            <a:endParaRPr sz="2300">
              <a:solidFill>
                <a:schemeClr val="dk1"/>
              </a:solidFill>
            </a:endParaRPr>
          </a:p>
        </p:txBody>
      </p:sp>
      <p:sp>
        <p:nvSpPr>
          <p:cNvPr id="804" name="Google Shape;804;p49"/>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33</a:t>
            </a:fld>
            <a:endParaRPr/>
          </a:p>
        </p:txBody>
      </p:sp>
      <p:sp>
        <p:nvSpPr>
          <p:cNvPr id="805" name="Google Shape;805;p49"/>
          <p:cNvSpPr txBox="1"/>
          <p:nvPr/>
        </p:nvSpPr>
        <p:spPr>
          <a:xfrm>
            <a:off x="910424" y="1831776"/>
            <a:ext cx="3167148" cy="4477544"/>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latin typeface="Arial"/>
                <a:ea typeface="Arial"/>
                <a:cs typeface="Arial"/>
                <a:sym typeface="Arial"/>
              </a:rPr>
              <a:t>Question: </a:t>
            </a:r>
            <a:r>
              <a:rPr lang="en-US" sz="1700">
                <a:solidFill>
                  <a:schemeClr val="dk1"/>
                </a:solidFill>
                <a:latin typeface="Arial"/>
                <a:ea typeface="Arial"/>
                <a:cs typeface="Arial"/>
                <a:sym typeface="Arial"/>
              </a:rPr>
              <a:t>Do knowledge overestimation, science-related populism, and digital media use reinforce each other?</a:t>
            </a:r>
            <a:br>
              <a:rPr lang="en-US" sz="1700">
                <a:solidFill>
                  <a:schemeClr val="dk1"/>
                </a:solidFill>
                <a:latin typeface="Arial"/>
                <a:ea typeface="Arial"/>
                <a:cs typeface="Arial"/>
                <a:sym typeface="Arial"/>
              </a:rPr>
            </a:br>
            <a:endParaRPr sz="1700">
              <a:solidFill>
                <a:schemeClr val="dk1"/>
              </a:solidFill>
              <a:latin typeface="Arial"/>
              <a:ea typeface="Arial"/>
              <a:cs typeface="Arial"/>
              <a:sym typeface="Arial"/>
            </a:endParaRPr>
          </a:p>
          <a:p>
            <a:pPr marL="0" marR="0" lvl="0" indent="0" algn="l" rtl="0">
              <a:spcBef>
                <a:spcPts val="600"/>
              </a:spcBef>
              <a:spcAft>
                <a:spcPts val="0"/>
              </a:spcAft>
              <a:buNone/>
            </a:pPr>
            <a:r>
              <a:rPr lang="en-US" sz="1700" b="1">
                <a:solidFill>
                  <a:schemeClr val="accent1"/>
                </a:solidFill>
                <a:latin typeface="Arial"/>
                <a:ea typeface="Arial"/>
                <a:cs typeface="Arial"/>
                <a:sym typeface="Arial"/>
              </a:rPr>
              <a:t>Method: </a:t>
            </a:r>
            <a:r>
              <a:rPr lang="en-US" sz="1700">
                <a:solidFill>
                  <a:schemeClr val="dk1"/>
                </a:solidFill>
                <a:latin typeface="Arial"/>
                <a:ea typeface="Arial"/>
                <a:cs typeface="Arial"/>
                <a:sym typeface="Arial"/>
              </a:rPr>
              <a:t>Two surveys + two quota-sampled survey experiments (online, May / Nov 2020, Germany and Taiwan)</a:t>
            </a:r>
            <a:endParaRPr/>
          </a:p>
          <a:p>
            <a:pPr marL="0" marR="0" lvl="0" indent="0" algn="l" rtl="0">
              <a:spcBef>
                <a:spcPts val="0"/>
              </a:spcBef>
              <a:spcAft>
                <a:spcPts val="0"/>
              </a:spcAft>
              <a:buNone/>
            </a:pPr>
            <a:endParaRPr sz="1700">
              <a:solidFill>
                <a:schemeClr val="dk1"/>
              </a:solidFill>
              <a:latin typeface="Arial"/>
              <a:ea typeface="Arial"/>
              <a:cs typeface="Arial"/>
              <a:sym typeface="Arial"/>
            </a:endParaRPr>
          </a:p>
        </p:txBody>
      </p:sp>
      <p:sp>
        <p:nvSpPr>
          <p:cNvPr id="806" name="Google Shape;806;p49"/>
          <p:cNvSpPr txBox="1"/>
          <p:nvPr/>
        </p:nvSpPr>
        <p:spPr>
          <a:xfrm>
            <a:off x="4655840" y="1831776"/>
            <a:ext cx="6480720" cy="4445703"/>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dk1"/>
                </a:solidFill>
                <a:latin typeface="Arial"/>
                <a:ea typeface="Arial"/>
                <a:cs typeface="Arial"/>
                <a:sym typeface="Arial"/>
              </a:rPr>
              <a:t>What we know about science-related populist attitudes:</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Science-related populist attitudes can be measured with the </a:t>
            </a:r>
            <a:r>
              <a:rPr lang="en-US" sz="1700" b="1">
                <a:solidFill>
                  <a:schemeClr val="accent2"/>
                </a:solidFill>
                <a:latin typeface="Arial"/>
                <a:ea typeface="Arial"/>
                <a:cs typeface="Arial"/>
                <a:sym typeface="Arial"/>
              </a:rPr>
              <a:t>SciPop Scale</a:t>
            </a:r>
            <a:r>
              <a:rPr lang="en-US" sz="1700">
                <a:solidFill>
                  <a:schemeClr val="accent2"/>
                </a:solidFill>
                <a:latin typeface="Arial"/>
                <a:ea typeface="Arial"/>
                <a:cs typeface="Arial"/>
                <a:sym typeface="Arial"/>
              </a:rPr>
              <a:t>, a robust and reliable 8-item survey scale</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SciPop attitudes </a:t>
            </a:r>
            <a:r>
              <a:rPr lang="en-US" sz="1700" b="1">
                <a:solidFill>
                  <a:schemeClr val="accent2"/>
                </a:solidFill>
                <a:latin typeface="Arial"/>
                <a:ea typeface="Arial"/>
                <a:cs typeface="Arial"/>
                <a:sym typeface="Arial"/>
              </a:rPr>
              <a:t>not very widespread </a:t>
            </a:r>
            <a:r>
              <a:rPr lang="en-US" sz="1700">
                <a:solidFill>
                  <a:schemeClr val="accent2"/>
                </a:solidFill>
                <a:latin typeface="Arial"/>
                <a:ea typeface="Arial"/>
                <a:cs typeface="Arial"/>
                <a:sym typeface="Arial"/>
              </a:rPr>
              <a:t>and </a:t>
            </a:r>
            <a:r>
              <a:rPr lang="en-US" sz="1700" b="1">
                <a:solidFill>
                  <a:schemeClr val="accent2"/>
                </a:solidFill>
                <a:latin typeface="Arial"/>
                <a:ea typeface="Arial"/>
                <a:cs typeface="Arial"/>
                <a:sym typeface="Arial"/>
              </a:rPr>
              <a:t>rather evenly distributed</a:t>
            </a:r>
            <a:r>
              <a:rPr lang="en-US" sz="1700">
                <a:solidFill>
                  <a:schemeClr val="accent2"/>
                </a:solidFill>
                <a:latin typeface="Arial"/>
                <a:ea typeface="Arial"/>
                <a:cs typeface="Arial"/>
                <a:sym typeface="Arial"/>
              </a:rPr>
              <a:t> among the Swiss, but </a:t>
            </a:r>
            <a:r>
              <a:rPr lang="en-US" sz="1700" b="1">
                <a:solidFill>
                  <a:schemeClr val="accent2"/>
                </a:solidFill>
                <a:latin typeface="Arial"/>
                <a:ea typeface="Arial"/>
                <a:cs typeface="Arial"/>
                <a:sym typeface="Arial"/>
              </a:rPr>
              <a:t>more prevalent</a:t>
            </a:r>
            <a:r>
              <a:rPr lang="en-US" sz="1700">
                <a:solidFill>
                  <a:schemeClr val="accent2"/>
                </a:solidFill>
                <a:latin typeface="Arial"/>
                <a:ea typeface="Arial"/>
                <a:cs typeface="Arial"/>
                <a:sym typeface="Arial"/>
              </a:rPr>
              <a:t> among specific groups</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The pandemic has (initially) driven a “</a:t>
            </a:r>
            <a:r>
              <a:rPr lang="en-US" sz="1700" b="1">
                <a:solidFill>
                  <a:schemeClr val="accent2"/>
                </a:solidFill>
                <a:latin typeface="Arial"/>
                <a:ea typeface="Arial"/>
                <a:cs typeface="Arial"/>
                <a:sym typeface="Arial"/>
              </a:rPr>
              <a:t>science-related rally-round-the-flag</a:t>
            </a:r>
            <a:r>
              <a:rPr lang="en-US" sz="1700">
                <a:solidFill>
                  <a:schemeClr val="accent2"/>
                </a:solidFill>
                <a:latin typeface="Arial"/>
                <a:ea typeface="Arial"/>
                <a:cs typeface="Arial"/>
                <a:sym typeface="Arial"/>
              </a:rPr>
              <a:t>” in Switzerland</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PolPop and SciPop attitudes</a:t>
            </a:r>
            <a:endParaRPr/>
          </a:p>
          <a:p>
            <a:pPr marL="285750" marR="0" lvl="0" indent="-285750" algn="l" rtl="0">
              <a:spcBef>
                <a:spcPts val="600"/>
              </a:spcBef>
              <a:spcAft>
                <a:spcPts val="0"/>
              </a:spcAft>
              <a:buClr>
                <a:schemeClr val="accent2"/>
              </a:buClr>
              <a:buSzPts val="1700"/>
              <a:buFont typeface="Arial"/>
              <a:buChar char="•"/>
            </a:pPr>
            <a:r>
              <a:rPr lang="en-US" sz="1700">
                <a:solidFill>
                  <a:schemeClr val="accent2"/>
                </a:solidFill>
                <a:latin typeface="Arial"/>
                <a:ea typeface="Arial"/>
                <a:cs typeface="Arial"/>
                <a:sym typeface="Arial"/>
              </a:rPr>
              <a:t>SciPops exhibit distinct communication behavior</a:t>
            </a:r>
            <a:endParaRPr/>
          </a:p>
          <a:p>
            <a:pPr marL="285750" marR="0" lvl="0" indent="-285750" algn="l" rtl="0">
              <a:spcBef>
                <a:spcPts val="600"/>
              </a:spcBef>
              <a:spcAft>
                <a:spcPts val="0"/>
              </a:spcAft>
              <a:buClr>
                <a:schemeClr val="dk1"/>
              </a:buClr>
              <a:buSzPts val="1700"/>
              <a:buFont typeface="Arial"/>
              <a:buChar char="•"/>
            </a:pPr>
            <a:r>
              <a:rPr lang="en-US" sz="1700">
                <a:solidFill>
                  <a:schemeClr val="dk1"/>
                </a:solidFill>
                <a:latin typeface="Arial"/>
                <a:ea typeface="Arial"/>
                <a:cs typeface="Arial"/>
                <a:sym typeface="Arial"/>
              </a:rPr>
              <a:t>COVID-19 knowledge overestimation</a:t>
            </a:r>
            <a:endParaRPr/>
          </a:p>
          <a:p>
            <a:pPr marL="742950" marR="0" lvl="1" indent="-285750" algn="l" rtl="0">
              <a:spcBef>
                <a:spcPts val="0"/>
              </a:spcBef>
              <a:spcAft>
                <a:spcPts val="0"/>
              </a:spcAft>
              <a:buClr>
                <a:schemeClr val="dk1"/>
              </a:buClr>
              <a:buSzPts val="1700"/>
              <a:buFont typeface="Noto Sans Symbols"/>
              <a:buChar char="−"/>
            </a:pPr>
            <a:r>
              <a:rPr lang="en-US" sz="1700" b="0" i="0" u="none" strike="noStrike" cap="none">
                <a:solidFill>
                  <a:schemeClr val="dk1"/>
                </a:solidFill>
                <a:latin typeface="Arial"/>
                <a:ea typeface="Arial"/>
                <a:cs typeface="Arial"/>
                <a:sym typeface="Arial"/>
              </a:rPr>
              <a:t>linked to </a:t>
            </a:r>
            <a:r>
              <a:rPr lang="en-US" sz="1700" b="1" i="0" u="none" strike="noStrike" cap="none">
                <a:solidFill>
                  <a:schemeClr val="accent1"/>
                </a:solidFill>
                <a:latin typeface="Arial"/>
                <a:ea typeface="Arial"/>
                <a:cs typeface="Arial"/>
                <a:sym typeface="Arial"/>
              </a:rPr>
              <a:t>higher use of digital media </a:t>
            </a:r>
            <a:endParaRPr/>
          </a:p>
          <a:p>
            <a:pPr marL="742950" marR="0" lvl="1" indent="-285750" algn="l" rtl="0">
              <a:spcBef>
                <a:spcPts val="0"/>
              </a:spcBef>
              <a:spcAft>
                <a:spcPts val="0"/>
              </a:spcAft>
              <a:buClr>
                <a:schemeClr val="accent1"/>
              </a:buClr>
              <a:buSzPts val="1700"/>
              <a:buFont typeface="Noto Sans Symbols"/>
              <a:buChar char="−"/>
            </a:pPr>
            <a:r>
              <a:rPr lang="en-US" sz="1700" b="1" i="0" u="none" strike="noStrike" cap="none">
                <a:solidFill>
                  <a:schemeClr val="accent1"/>
                </a:solidFill>
                <a:latin typeface="Arial"/>
                <a:ea typeface="Arial"/>
                <a:cs typeface="Arial"/>
                <a:sym typeface="Arial"/>
              </a:rPr>
              <a:t>exacerbated by SciPop attitudes</a:t>
            </a:r>
            <a:endParaRPr/>
          </a:p>
          <a:p>
            <a:pPr marL="742950" marR="0" lvl="1" indent="-285750" algn="l" rtl="0">
              <a:spcBef>
                <a:spcPts val="0"/>
              </a:spcBef>
              <a:spcAft>
                <a:spcPts val="0"/>
              </a:spcAft>
              <a:buClr>
                <a:schemeClr val="accent1"/>
              </a:buClr>
              <a:buSzPts val="1700"/>
              <a:buFont typeface="Noto Sans Symbols"/>
              <a:buChar char="−"/>
            </a:pPr>
            <a:r>
              <a:rPr lang="en-US" sz="1700" b="1" i="0" u="none" strike="noStrike" cap="none">
                <a:solidFill>
                  <a:schemeClr val="accent1"/>
                </a:solidFill>
                <a:latin typeface="Arial"/>
                <a:ea typeface="Arial"/>
                <a:cs typeface="Arial"/>
                <a:sym typeface="Arial"/>
              </a:rPr>
              <a:t>drives engagement </a:t>
            </a:r>
            <a:r>
              <a:rPr lang="en-US" sz="1700" b="0" i="0" u="none" strike="noStrike" cap="none">
                <a:solidFill>
                  <a:schemeClr val="dk1"/>
                </a:solidFill>
                <a:latin typeface="Arial"/>
                <a:ea typeface="Arial"/>
                <a:cs typeface="Arial"/>
                <a:sym typeface="Arial"/>
              </a:rPr>
              <a:t>with COVID-19-related content in instant messengers and social media</a:t>
            </a:r>
            <a:endParaRPr/>
          </a:p>
          <a:p>
            <a:pPr marL="285750" marR="0" lvl="0" indent="-177800" algn="l" rtl="0">
              <a:spcBef>
                <a:spcPts val="0"/>
              </a:spcBef>
              <a:spcAft>
                <a:spcPts val="0"/>
              </a:spcAft>
              <a:buClr>
                <a:schemeClr val="dk1"/>
              </a:buClr>
              <a:buSzPts val="1700"/>
              <a:buFont typeface="Arial"/>
              <a:buNone/>
            </a:pPr>
            <a:endParaRPr sz="1700">
              <a:solidFill>
                <a:schemeClr val="dk1"/>
              </a:solidFill>
              <a:latin typeface="Arial"/>
              <a:ea typeface="Arial"/>
              <a:cs typeface="Arial"/>
              <a:sym typeface="Arial"/>
            </a:endParaRPr>
          </a:p>
        </p:txBody>
      </p:sp>
      <p:sp>
        <p:nvSpPr>
          <p:cNvPr id="807" name="Google Shape;807;p49"/>
          <p:cNvSpPr/>
          <p:nvPr/>
        </p:nvSpPr>
        <p:spPr>
          <a:xfrm>
            <a:off x="4511824" y="1729564"/>
            <a:ext cx="6838556" cy="4579756"/>
          </a:xfrm>
          <a:prstGeom prst="rect">
            <a:avLst/>
          </a:prstGeom>
          <a:noFill/>
          <a:ln w="952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808" name="Google Shape;808;p49"/>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809" name="Google Shape;809;p49"/>
          <p:cNvSpPr txBox="1"/>
          <p:nvPr/>
        </p:nvSpPr>
        <p:spPr>
          <a:xfrm>
            <a:off x="2249975" y="4689277"/>
            <a:ext cx="2043795" cy="16200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1">
                <a:solidFill>
                  <a:schemeClr val="accent1"/>
                </a:solidFill>
                <a:latin typeface="Arial"/>
                <a:ea typeface="Arial"/>
                <a:cs typeface="Arial"/>
                <a:sym typeface="Arial"/>
              </a:rPr>
              <a:t>Mede, N. G., </a:t>
            </a:r>
            <a:r>
              <a:rPr lang="en-US" sz="1000">
                <a:solidFill>
                  <a:schemeClr val="dk1"/>
                </a:solidFill>
                <a:latin typeface="Arial"/>
                <a:ea typeface="Arial"/>
                <a:cs typeface="Arial"/>
                <a:sym typeface="Arial"/>
              </a:rPr>
              <a:t>Rauchfleisch, A., Metag, J., &amp; Schäfer, M. S. (under review). Knowledge overestimation, social media use, and populism fuel each other: Correlational and experimental evidence. </a:t>
            </a:r>
            <a:r>
              <a:rPr lang="en-US" sz="1000" i="1">
                <a:solidFill>
                  <a:schemeClr val="dk1"/>
                </a:solidFill>
                <a:latin typeface="Arial"/>
                <a:ea typeface="Arial"/>
                <a:cs typeface="Arial"/>
                <a:sym typeface="Arial"/>
              </a:rPr>
              <a:t>1</a:t>
            </a:r>
            <a:r>
              <a:rPr lang="en-US" sz="1000" i="1" baseline="30000">
                <a:solidFill>
                  <a:schemeClr val="dk1"/>
                </a:solidFill>
                <a:latin typeface="Arial"/>
                <a:ea typeface="Arial"/>
                <a:cs typeface="Arial"/>
                <a:sym typeface="Arial"/>
              </a:rPr>
              <a:t>st</a:t>
            </a:r>
            <a:r>
              <a:rPr lang="en-US" sz="1000" i="1">
                <a:solidFill>
                  <a:schemeClr val="dk1"/>
                </a:solidFill>
                <a:latin typeface="Arial"/>
                <a:ea typeface="Arial"/>
                <a:cs typeface="Arial"/>
                <a:sym typeface="Arial"/>
              </a:rPr>
              <a:t> round of review</a:t>
            </a:r>
            <a:r>
              <a:rPr lang="en-US" sz="1000">
                <a:solidFill>
                  <a:schemeClr val="dk1"/>
                </a:solidFill>
                <a:latin typeface="Arial"/>
                <a:ea typeface="Arial"/>
                <a:cs typeface="Arial"/>
                <a:sym typeface="Arial"/>
              </a:rPr>
              <a:t>. </a:t>
            </a:r>
            <a:endParaRPr sz="1000">
              <a:solidFill>
                <a:schemeClr val="dk1"/>
              </a:solidFill>
              <a:latin typeface="Arial"/>
              <a:ea typeface="Arial"/>
              <a:cs typeface="Arial"/>
              <a:sym typeface="Arial"/>
            </a:endParaRPr>
          </a:p>
        </p:txBody>
      </p:sp>
      <p:pic>
        <p:nvPicPr>
          <p:cNvPr id="810" name="Google Shape;810;p49"/>
          <p:cNvPicPr preferRelativeResize="0"/>
          <p:nvPr/>
        </p:nvPicPr>
        <p:blipFill rotWithShape="1">
          <a:blip r:embed="rId3">
            <a:alphaModFix/>
          </a:blip>
          <a:srcRect/>
          <a:stretch/>
        </p:blipFill>
        <p:spPr>
          <a:xfrm>
            <a:off x="906991" y="4690480"/>
            <a:ext cx="1113750" cy="1618340"/>
          </a:xfrm>
          <a:prstGeom prst="rect">
            <a:avLst/>
          </a:prstGeom>
          <a:noFill/>
          <a:ln w="9525" cap="flat" cmpd="sng">
            <a:solidFill>
              <a:schemeClr val="accent1"/>
            </a:solidFill>
            <a:prstDash val="solid"/>
            <a:round/>
            <a:headEnd type="none" w="sm" len="sm"/>
            <a:tailEnd type="none" w="sm" len="sm"/>
          </a:ln>
        </p:spPr>
      </p:pic>
      <p:pic>
        <p:nvPicPr>
          <p:cNvPr id="811" name="Google Shape;811;p49"/>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12" name="Google Shape;100;p17">
            <a:extLst>
              <a:ext uri="{FF2B5EF4-FFF2-40B4-BE49-F238E27FC236}">
                <a16:creationId xmlns:a16="http://schemas.microsoft.com/office/drawing/2014/main" id="{C61F77BA-A776-431D-81B7-583F02F56AF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50"/>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1000"/>
              <a:buFont typeface="Arial"/>
              <a:buNone/>
            </a:pPr>
            <a:r>
              <a:rPr lang="en-US"/>
              <a:t>Page </a:t>
            </a:r>
            <a:fld id="{00000000-1234-1234-1234-123412341234}" type="slidenum">
              <a:rPr lang="en-US"/>
              <a:t>34</a:t>
            </a:fld>
            <a:endParaRPr/>
          </a:p>
        </p:txBody>
      </p:sp>
      <p:pic>
        <p:nvPicPr>
          <p:cNvPr id="818" name="Google Shape;818;p50"/>
          <p:cNvPicPr preferRelativeResize="0"/>
          <p:nvPr/>
        </p:nvPicPr>
        <p:blipFill rotWithShape="1">
          <a:blip r:embed="rId3">
            <a:alphaModFix/>
          </a:blip>
          <a:srcRect/>
          <a:stretch/>
        </p:blipFill>
        <p:spPr>
          <a:xfrm>
            <a:off x="5410399" y="248600"/>
            <a:ext cx="2306451" cy="603650"/>
          </a:xfrm>
          <a:prstGeom prst="rect">
            <a:avLst/>
          </a:prstGeom>
          <a:noFill/>
          <a:ln>
            <a:noFill/>
          </a:ln>
        </p:spPr>
      </p:pic>
      <p:sp>
        <p:nvSpPr>
          <p:cNvPr id="820" name="Google Shape;820;p50"/>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1000"/>
              <a:buNone/>
            </a:pPr>
            <a:r>
              <a:rPr lang="en-US"/>
              <a:t>Page </a:t>
            </a:r>
            <a:fld id="{00000000-1234-1234-1234-123412341234}" type="slidenum">
              <a:rPr lang="en-US"/>
              <a:t>34</a:t>
            </a:fld>
            <a:endParaRPr/>
          </a:p>
        </p:txBody>
      </p:sp>
      <p:sp>
        <p:nvSpPr>
          <p:cNvPr id="821" name="Google Shape;821;p50"/>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US" sz="1000"/>
              <a:t>Trust in science and science-related populism: Implications for the role of science in politics and society </a:t>
            </a:r>
            <a:r>
              <a:rPr lang="en-US"/>
              <a:t>	Cologna &amp; Mede</a:t>
            </a:r>
            <a:endParaRPr/>
          </a:p>
        </p:txBody>
      </p:sp>
      <p:sp>
        <p:nvSpPr>
          <p:cNvPr id="822" name="Google Shape;822;p50"/>
          <p:cNvSpPr txBox="1"/>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Trust in science and science-related populism: a global assessment</a:t>
            </a:r>
            <a:endParaRPr sz="3000" b="1" i="0" u="none" strike="noStrike" cap="none">
              <a:solidFill>
                <a:srgbClr val="0028A5"/>
              </a:solidFill>
              <a:latin typeface="Arial"/>
              <a:ea typeface="Arial"/>
              <a:cs typeface="Arial"/>
              <a:sym typeface="Arial"/>
            </a:endParaRPr>
          </a:p>
        </p:txBody>
      </p:sp>
      <p:sp>
        <p:nvSpPr>
          <p:cNvPr id="8" name="Google Shape;100;p17">
            <a:extLst>
              <a:ext uri="{FF2B5EF4-FFF2-40B4-BE49-F238E27FC236}">
                <a16:creationId xmlns:a16="http://schemas.microsoft.com/office/drawing/2014/main" id="{BDF9E5E8-82E0-4B10-9831-7B738EAE842C}"/>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51"/>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1000"/>
              <a:buFont typeface="Arial"/>
              <a:buNone/>
            </a:pPr>
            <a:r>
              <a:rPr lang="en-US"/>
              <a:t>Page </a:t>
            </a:r>
            <a:fld id="{00000000-1234-1234-1234-123412341234}" type="slidenum">
              <a:rPr lang="en-US"/>
              <a:t>35</a:t>
            </a:fld>
            <a:endParaRPr/>
          </a:p>
        </p:txBody>
      </p:sp>
      <p:pic>
        <p:nvPicPr>
          <p:cNvPr id="829" name="Google Shape;829;p51"/>
          <p:cNvPicPr preferRelativeResize="0"/>
          <p:nvPr/>
        </p:nvPicPr>
        <p:blipFill rotWithShape="1">
          <a:blip r:embed="rId3">
            <a:alphaModFix/>
          </a:blip>
          <a:srcRect/>
          <a:stretch/>
        </p:blipFill>
        <p:spPr>
          <a:xfrm>
            <a:off x="5410399" y="248600"/>
            <a:ext cx="2306450" cy="603650"/>
          </a:xfrm>
          <a:prstGeom prst="rect">
            <a:avLst/>
          </a:prstGeom>
          <a:noFill/>
          <a:ln>
            <a:noFill/>
          </a:ln>
        </p:spPr>
      </p:pic>
      <p:sp>
        <p:nvSpPr>
          <p:cNvPr id="831" name="Google Shape;831;p51"/>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1000"/>
              <a:buNone/>
            </a:pPr>
            <a:r>
              <a:rPr lang="en-US"/>
              <a:t>Page </a:t>
            </a:r>
            <a:fld id="{00000000-1234-1234-1234-123412341234}" type="slidenum">
              <a:rPr lang="en-US"/>
              <a:t>35</a:t>
            </a:fld>
            <a:endParaRPr/>
          </a:p>
        </p:txBody>
      </p:sp>
      <p:sp>
        <p:nvSpPr>
          <p:cNvPr id="832" name="Google Shape;832;p51"/>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US" sz="1000"/>
              <a:t>Trust in science and science-related populism: Implications for the role of science in politics and society </a:t>
            </a:r>
            <a:r>
              <a:rPr lang="en-US"/>
              <a:t>	Cologna &amp; Mede</a:t>
            </a:r>
            <a:endParaRPr/>
          </a:p>
        </p:txBody>
      </p:sp>
      <p:sp>
        <p:nvSpPr>
          <p:cNvPr id="833" name="Google Shape;833;p51"/>
          <p:cNvSpPr txBox="1"/>
          <p:nvPr/>
        </p:nvSpPr>
        <p:spPr>
          <a:xfrm>
            <a:off x="911225" y="2110800"/>
            <a:ext cx="53286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chemeClr val="accent1"/>
                </a:solidFill>
                <a:latin typeface="Arial"/>
                <a:ea typeface="Arial"/>
                <a:cs typeface="Arial"/>
                <a:sym typeface="Arial"/>
              </a:rPr>
              <a:t>WHAT?</a:t>
            </a: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700"/>
              <a:buFont typeface="Arial"/>
              <a:buNone/>
            </a:pPr>
            <a:r>
              <a:rPr lang="en-US" sz="1700" b="0" i="0" u="none" strike="noStrike" cap="none">
                <a:solidFill>
                  <a:schemeClr val="dk1"/>
                </a:solidFill>
                <a:latin typeface="Arial"/>
                <a:ea typeface="Arial"/>
                <a:cs typeface="Arial"/>
                <a:sym typeface="Arial"/>
              </a:rPr>
              <a:t>First international study to provide a global assessment of predictors of trust and distrust in science and science-related populism</a:t>
            </a:r>
            <a:endParaRPr sz="1700" b="0" i="0" u="none" strike="noStrike" cap="none">
              <a:solidFill>
                <a:srgbClr val="000000"/>
              </a:solidFill>
              <a:latin typeface="Arial"/>
              <a:ea typeface="Arial"/>
              <a:cs typeface="Arial"/>
              <a:sym typeface="Arial"/>
            </a:endParaRPr>
          </a:p>
        </p:txBody>
      </p:sp>
      <p:sp>
        <p:nvSpPr>
          <p:cNvPr id="834" name="Google Shape;834;p51"/>
          <p:cNvSpPr txBox="1"/>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Trust in science and science-related populism: a global assessment</a:t>
            </a:r>
            <a:endParaRPr sz="3000" b="1" i="0" u="none" strike="noStrike" cap="none">
              <a:solidFill>
                <a:srgbClr val="0028A5"/>
              </a:solidFill>
              <a:latin typeface="Arial"/>
              <a:ea typeface="Arial"/>
              <a:cs typeface="Arial"/>
              <a:sym typeface="Arial"/>
            </a:endParaRPr>
          </a:p>
        </p:txBody>
      </p:sp>
      <p:sp>
        <p:nvSpPr>
          <p:cNvPr id="9" name="Google Shape;100;p17">
            <a:extLst>
              <a:ext uri="{FF2B5EF4-FFF2-40B4-BE49-F238E27FC236}">
                <a16:creationId xmlns:a16="http://schemas.microsoft.com/office/drawing/2014/main" id="{094A5F0A-7117-4BDF-89E1-9D49878E8462}"/>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52"/>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1000"/>
              <a:buFont typeface="Arial"/>
              <a:buNone/>
            </a:pPr>
            <a:r>
              <a:rPr lang="en-US"/>
              <a:t>Page </a:t>
            </a:r>
            <a:fld id="{00000000-1234-1234-1234-123412341234}" type="slidenum">
              <a:rPr lang="en-US"/>
              <a:t>36</a:t>
            </a:fld>
            <a:endParaRPr/>
          </a:p>
        </p:txBody>
      </p:sp>
      <p:pic>
        <p:nvPicPr>
          <p:cNvPr id="841" name="Google Shape;841;p52"/>
          <p:cNvPicPr preferRelativeResize="0"/>
          <p:nvPr/>
        </p:nvPicPr>
        <p:blipFill rotWithShape="1">
          <a:blip r:embed="rId3">
            <a:alphaModFix/>
          </a:blip>
          <a:srcRect/>
          <a:stretch/>
        </p:blipFill>
        <p:spPr>
          <a:xfrm>
            <a:off x="5410399" y="248600"/>
            <a:ext cx="2306451" cy="603650"/>
          </a:xfrm>
          <a:prstGeom prst="rect">
            <a:avLst/>
          </a:prstGeom>
          <a:noFill/>
          <a:ln>
            <a:noFill/>
          </a:ln>
        </p:spPr>
      </p:pic>
      <p:sp>
        <p:nvSpPr>
          <p:cNvPr id="842" name="Google Shape;842;p52"/>
          <p:cNvSpPr txBox="1"/>
          <p:nvPr/>
        </p:nvSpPr>
        <p:spPr>
          <a:xfrm>
            <a:off x="911225" y="2124800"/>
            <a:ext cx="6164400" cy="3381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chemeClr val="accent1"/>
                </a:solidFill>
                <a:latin typeface="Arial"/>
                <a:ea typeface="Arial"/>
                <a:cs typeface="Arial"/>
                <a:sym typeface="Arial"/>
              </a:rPr>
              <a:t>WHY? </a:t>
            </a:r>
            <a:endParaRPr sz="1700" b="0" i="0" u="none" strike="noStrike" cap="none">
              <a:solidFill>
                <a:schemeClr val="dk1"/>
              </a:solidFill>
              <a:latin typeface="Arial"/>
              <a:ea typeface="Arial"/>
              <a:cs typeface="Arial"/>
              <a:sym typeface="Arial"/>
            </a:endParaRPr>
          </a:p>
          <a:p>
            <a:pPr marL="457200" marR="0" lvl="0" indent="-336550" algn="l" rtl="0">
              <a:lnSpc>
                <a:spcPct val="100000"/>
              </a:lnSpc>
              <a:spcBef>
                <a:spcPts val="1200"/>
              </a:spcBef>
              <a:spcAft>
                <a:spcPts val="0"/>
              </a:spcAft>
              <a:buClr>
                <a:schemeClr val="dk1"/>
              </a:buClr>
              <a:buSzPts val="1700"/>
              <a:buFont typeface="Arial"/>
              <a:buChar char="●"/>
            </a:pPr>
            <a:r>
              <a:rPr lang="en-US" sz="1700" b="1" i="0" u="none" strike="noStrike" cap="none">
                <a:solidFill>
                  <a:schemeClr val="dk1"/>
                </a:solidFill>
                <a:latin typeface="Arial"/>
                <a:ea typeface="Arial"/>
                <a:cs typeface="Arial"/>
                <a:sym typeface="Arial"/>
              </a:rPr>
              <a:t>Critical science attitudes vary </a:t>
            </a:r>
            <a:r>
              <a:rPr lang="en-US" sz="1700" b="0" i="0" u="none" strike="noStrike" cap="none">
                <a:solidFill>
                  <a:schemeClr val="dk1"/>
                </a:solidFill>
                <a:latin typeface="Arial"/>
                <a:ea typeface="Arial"/>
                <a:cs typeface="Arial"/>
                <a:sym typeface="Arial"/>
              </a:rPr>
              <a:t>across countries </a:t>
            </a:r>
            <a:r>
              <a:rPr lang="en-US" sz="1200" b="0" i="0" u="none" strike="noStrike" cap="none">
                <a:solidFill>
                  <a:schemeClr val="dk1"/>
                </a:solidFill>
                <a:latin typeface="Arial"/>
                <a:ea typeface="Arial"/>
                <a:cs typeface="Arial"/>
                <a:sym typeface="Arial"/>
              </a:rPr>
              <a:t>(Mede, 2022)</a:t>
            </a:r>
            <a:br>
              <a:rPr lang="en-US" sz="12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457200" marR="0" lvl="0" indent="-336550" algn="l" rtl="0">
              <a:lnSpc>
                <a:spcPct val="100000"/>
              </a:lnSpc>
              <a:spcBef>
                <a:spcPts val="0"/>
              </a:spcBef>
              <a:spcAft>
                <a:spcPts val="0"/>
              </a:spcAft>
              <a:buClr>
                <a:schemeClr val="dk1"/>
              </a:buClr>
              <a:buSzPts val="1700"/>
              <a:buFont typeface="Arial"/>
              <a:buChar char="●"/>
            </a:pPr>
            <a:r>
              <a:rPr lang="en-US" sz="1700" b="1" i="0" u="none" strike="noStrike" cap="none">
                <a:solidFill>
                  <a:schemeClr val="dk1"/>
                </a:solidFill>
                <a:latin typeface="Arial"/>
                <a:ea typeface="Arial"/>
                <a:cs typeface="Arial"/>
                <a:sym typeface="Arial"/>
              </a:rPr>
              <a:t>Existing global surveys</a:t>
            </a:r>
            <a:r>
              <a:rPr lang="en-US" sz="1700" b="0" i="0" u="none" strike="noStrike" cap="none">
                <a:solidFill>
                  <a:schemeClr val="dk1"/>
                </a:solidFill>
                <a:latin typeface="Arial"/>
                <a:ea typeface="Arial"/>
                <a:cs typeface="Arial"/>
                <a:sym typeface="Arial"/>
              </a:rPr>
              <a:t> have several limitations</a:t>
            </a:r>
            <a:br>
              <a:rPr lang="en-US" sz="17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p:txBody>
      </p:sp>
      <p:sp>
        <p:nvSpPr>
          <p:cNvPr id="843" name="Google Shape;843;p52"/>
          <p:cNvSpPr txBox="1"/>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Trust in science and science-related populism: a global assessment</a:t>
            </a:r>
            <a:endParaRPr sz="3000" b="1" i="0" u="none" strike="noStrike" cap="none">
              <a:solidFill>
                <a:srgbClr val="0028A5"/>
              </a:solidFill>
              <a:latin typeface="Arial"/>
              <a:ea typeface="Arial"/>
              <a:cs typeface="Arial"/>
              <a:sym typeface="Arial"/>
            </a:endParaRPr>
          </a:p>
        </p:txBody>
      </p:sp>
      <p:pic>
        <p:nvPicPr>
          <p:cNvPr id="844" name="Google Shape;844;p52"/>
          <p:cNvPicPr preferRelativeResize="0"/>
          <p:nvPr/>
        </p:nvPicPr>
        <p:blipFill rotWithShape="1">
          <a:blip r:embed="rId4">
            <a:alphaModFix/>
          </a:blip>
          <a:srcRect/>
          <a:stretch/>
        </p:blipFill>
        <p:spPr>
          <a:xfrm>
            <a:off x="7011457" y="2114391"/>
            <a:ext cx="4524500" cy="3125200"/>
          </a:xfrm>
          <a:prstGeom prst="rect">
            <a:avLst/>
          </a:prstGeom>
          <a:noFill/>
          <a:ln>
            <a:noFill/>
          </a:ln>
        </p:spPr>
      </p:pic>
      <p:sp>
        <p:nvSpPr>
          <p:cNvPr id="845" name="Google Shape;845;p52"/>
          <p:cNvSpPr txBox="1"/>
          <p:nvPr/>
        </p:nvSpPr>
        <p:spPr>
          <a:xfrm>
            <a:off x="7193709" y="5293268"/>
            <a:ext cx="59046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Wellcome Global Monitor (2022)</a:t>
            </a:r>
            <a:endParaRPr sz="1200" b="0" i="0" u="none" strike="noStrike" cap="none">
              <a:solidFill>
                <a:srgbClr val="000000"/>
              </a:solidFill>
              <a:latin typeface="Arial"/>
              <a:ea typeface="Arial"/>
              <a:cs typeface="Arial"/>
              <a:sym typeface="Arial"/>
            </a:endParaRPr>
          </a:p>
        </p:txBody>
      </p:sp>
      <p:sp>
        <p:nvSpPr>
          <p:cNvPr id="847" name="Google Shape;847;p52"/>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US" sz="1000"/>
              <a:t>Trust in science and science-related populism: Implications for the role of science in politics and society </a:t>
            </a:r>
            <a:r>
              <a:rPr lang="en-US"/>
              <a:t>	Cologna &amp; Mede</a:t>
            </a:r>
            <a:endParaRPr/>
          </a:p>
        </p:txBody>
      </p:sp>
      <p:sp>
        <p:nvSpPr>
          <p:cNvPr id="10" name="Google Shape;100;p17">
            <a:extLst>
              <a:ext uri="{FF2B5EF4-FFF2-40B4-BE49-F238E27FC236}">
                <a16:creationId xmlns:a16="http://schemas.microsoft.com/office/drawing/2014/main" id="{D204F6F4-B01E-4676-A3B7-2CFA0A080B1F}"/>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53"/>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1000"/>
              <a:buFont typeface="Arial"/>
              <a:buNone/>
            </a:pPr>
            <a:r>
              <a:rPr lang="en-US"/>
              <a:t>Page </a:t>
            </a:r>
            <a:fld id="{00000000-1234-1234-1234-123412341234}" type="slidenum">
              <a:rPr lang="en-US"/>
              <a:t>37</a:t>
            </a:fld>
            <a:endParaRPr/>
          </a:p>
        </p:txBody>
      </p:sp>
      <p:pic>
        <p:nvPicPr>
          <p:cNvPr id="854" name="Google Shape;854;p53"/>
          <p:cNvPicPr preferRelativeResize="0"/>
          <p:nvPr/>
        </p:nvPicPr>
        <p:blipFill rotWithShape="1">
          <a:blip r:embed="rId3">
            <a:alphaModFix/>
          </a:blip>
          <a:srcRect/>
          <a:stretch/>
        </p:blipFill>
        <p:spPr>
          <a:xfrm>
            <a:off x="5410399" y="248600"/>
            <a:ext cx="2306451" cy="603650"/>
          </a:xfrm>
          <a:prstGeom prst="rect">
            <a:avLst/>
          </a:prstGeom>
          <a:noFill/>
          <a:ln>
            <a:noFill/>
          </a:ln>
        </p:spPr>
      </p:pic>
      <p:sp>
        <p:nvSpPr>
          <p:cNvPr id="856" name="Google Shape;856;p53"/>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US" sz="1000"/>
              <a:t>Trust in science and science-related populism: Implications for the role of science in politics and society </a:t>
            </a:r>
            <a:r>
              <a:rPr lang="en-US"/>
              <a:t>	Cologna &amp; Mede</a:t>
            </a:r>
            <a:endParaRPr/>
          </a:p>
        </p:txBody>
      </p:sp>
      <p:sp>
        <p:nvSpPr>
          <p:cNvPr id="857" name="Google Shape;857;p53"/>
          <p:cNvSpPr txBox="1"/>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Trust in science and science-related populism: a global assessment</a:t>
            </a:r>
            <a:endParaRPr sz="3000" b="1" i="0" u="none" strike="noStrike" cap="none">
              <a:solidFill>
                <a:srgbClr val="0028A5"/>
              </a:solidFill>
              <a:latin typeface="Arial"/>
              <a:ea typeface="Arial"/>
              <a:cs typeface="Arial"/>
              <a:sym typeface="Arial"/>
            </a:endParaRPr>
          </a:p>
        </p:txBody>
      </p:sp>
      <p:sp>
        <p:nvSpPr>
          <p:cNvPr id="858" name="Google Shape;858;p53"/>
          <p:cNvSpPr txBox="1"/>
          <p:nvPr/>
        </p:nvSpPr>
        <p:spPr>
          <a:xfrm>
            <a:off x="911225" y="2124800"/>
            <a:ext cx="6164400" cy="3381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chemeClr val="accent1"/>
                </a:solidFill>
                <a:latin typeface="Arial"/>
                <a:ea typeface="Arial"/>
                <a:cs typeface="Arial"/>
                <a:sym typeface="Arial"/>
              </a:rPr>
              <a:t>WHY? </a:t>
            </a:r>
            <a:endParaRPr sz="1700" b="0" i="0" u="none" strike="noStrike" cap="none">
              <a:solidFill>
                <a:schemeClr val="dk1"/>
              </a:solidFill>
              <a:latin typeface="Arial"/>
              <a:ea typeface="Arial"/>
              <a:cs typeface="Arial"/>
              <a:sym typeface="Arial"/>
            </a:endParaRPr>
          </a:p>
          <a:p>
            <a:pPr marL="457200" marR="0" lvl="0" indent="-336550" algn="l" rtl="0">
              <a:lnSpc>
                <a:spcPct val="100000"/>
              </a:lnSpc>
              <a:spcBef>
                <a:spcPts val="1200"/>
              </a:spcBef>
              <a:spcAft>
                <a:spcPts val="0"/>
              </a:spcAft>
              <a:buClr>
                <a:schemeClr val="dk1"/>
              </a:buClr>
              <a:buSzPts val="1700"/>
              <a:buFont typeface="Arial"/>
              <a:buChar char="●"/>
            </a:pPr>
            <a:r>
              <a:rPr lang="en-US" sz="1700" b="1" i="0" u="none" strike="noStrike" cap="none">
                <a:solidFill>
                  <a:schemeClr val="dk1"/>
                </a:solidFill>
                <a:latin typeface="Arial"/>
                <a:ea typeface="Arial"/>
                <a:cs typeface="Arial"/>
                <a:sym typeface="Arial"/>
              </a:rPr>
              <a:t>Critical science attitudes vary </a:t>
            </a:r>
            <a:r>
              <a:rPr lang="en-US" sz="1700" b="0" i="0" u="none" strike="noStrike" cap="none">
                <a:solidFill>
                  <a:schemeClr val="dk1"/>
                </a:solidFill>
                <a:latin typeface="Arial"/>
                <a:ea typeface="Arial"/>
                <a:cs typeface="Arial"/>
                <a:sym typeface="Arial"/>
              </a:rPr>
              <a:t>across countries </a:t>
            </a:r>
            <a:r>
              <a:rPr lang="en-US" sz="1200" b="0" i="0" u="none" strike="noStrike" cap="none">
                <a:solidFill>
                  <a:schemeClr val="dk1"/>
                </a:solidFill>
                <a:latin typeface="Arial"/>
                <a:ea typeface="Arial"/>
                <a:cs typeface="Arial"/>
                <a:sym typeface="Arial"/>
              </a:rPr>
              <a:t>(Mede, 2022)</a:t>
            </a:r>
            <a:br>
              <a:rPr lang="en-US" sz="12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457200" marR="0" lvl="0" indent="-336550" algn="l" rtl="0">
              <a:lnSpc>
                <a:spcPct val="100000"/>
              </a:lnSpc>
              <a:spcBef>
                <a:spcPts val="0"/>
              </a:spcBef>
              <a:spcAft>
                <a:spcPts val="0"/>
              </a:spcAft>
              <a:buClr>
                <a:schemeClr val="dk1"/>
              </a:buClr>
              <a:buSzPts val="1700"/>
              <a:buFont typeface="Arial"/>
              <a:buChar char="●"/>
            </a:pPr>
            <a:r>
              <a:rPr lang="en-US" sz="1700" b="1" i="0" u="none" strike="noStrike" cap="none">
                <a:solidFill>
                  <a:schemeClr val="dk1"/>
                </a:solidFill>
                <a:latin typeface="Arial"/>
                <a:ea typeface="Arial"/>
                <a:cs typeface="Arial"/>
                <a:sym typeface="Arial"/>
              </a:rPr>
              <a:t>Existing global surveys</a:t>
            </a:r>
            <a:r>
              <a:rPr lang="en-US" sz="1700" b="0" i="0" u="none" strike="noStrike" cap="none">
                <a:solidFill>
                  <a:schemeClr val="dk1"/>
                </a:solidFill>
                <a:latin typeface="Arial"/>
                <a:ea typeface="Arial"/>
                <a:cs typeface="Arial"/>
                <a:sym typeface="Arial"/>
              </a:rPr>
              <a:t> have several limitations:</a:t>
            </a:r>
            <a:endParaRPr sz="1700" b="0" i="0" u="none" strike="noStrike" cap="none">
              <a:solidFill>
                <a:schemeClr val="dk1"/>
              </a:solidFill>
              <a:latin typeface="Arial"/>
              <a:ea typeface="Arial"/>
              <a:cs typeface="Arial"/>
              <a:sym typeface="Arial"/>
            </a:endParaRPr>
          </a:p>
          <a:p>
            <a:pPr marL="914400" marR="0" lvl="0" indent="-336550" algn="l" rtl="0">
              <a:lnSpc>
                <a:spcPct val="100000"/>
              </a:lnSpc>
              <a:spcBef>
                <a:spcPts val="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Only assess trust but not distrust in science</a:t>
            </a:r>
            <a:endParaRPr/>
          </a:p>
          <a:p>
            <a:pPr marL="577850" marR="0" lvl="1" indent="0" algn="l" rtl="0">
              <a:lnSpc>
                <a:spcPct val="100000"/>
              </a:lnSpc>
              <a:spcBef>
                <a:spcPts val="0"/>
              </a:spcBef>
              <a:spcAft>
                <a:spcPts val="0"/>
              </a:spcAft>
              <a:buNone/>
            </a:pPr>
            <a:br>
              <a:rPr lang="en-US" sz="17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p:txBody>
      </p:sp>
      <p:pic>
        <p:nvPicPr>
          <p:cNvPr id="859" name="Google Shape;859;p53"/>
          <p:cNvPicPr preferRelativeResize="0"/>
          <p:nvPr/>
        </p:nvPicPr>
        <p:blipFill rotWithShape="1">
          <a:blip r:embed="rId4">
            <a:alphaModFix/>
          </a:blip>
          <a:srcRect/>
          <a:stretch/>
        </p:blipFill>
        <p:spPr>
          <a:xfrm>
            <a:off x="7611373" y="3335599"/>
            <a:ext cx="4233491" cy="1532700"/>
          </a:xfrm>
          <a:prstGeom prst="rect">
            <a:avLst/>
          </a:prstGeom>
          <a:noFill/>
          <a:ln>
            <a:noFill/>
          </a:ln>
        </p:spPr>
      </p:pic>
      <p:sp>
        <p:nvSpPr>
          <p:cNvPr id="9" name="Google Shape;100;p17">
            <a:extLst>
              <a:ext uri="{FF2B5EF4-FFF2-40B4-BE49-F238E27FC236}">
                <a16:creationId xmlns:a16="http://schemas.microsoft.com/office/drawing/2014/main" id="{1467ECEA-83C9-4535-A88F-9D42F145D21F}"/>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54"/>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1000"/>
              <a:buFont typeface="Arial"/>
              <a:buNone/>
            </a:pPr>
            <a:r>
              <a:rPr lang="en-US"/>
              <a:t>Page </a:t>
            </a:r>
            <a:fld id="{00000000-1234-1234-1234-123412341234}" type="slidenum">
              <a:rPr lang="en-US"/>
              <a:t>38</a:t>
            </a:fld>
            <a:endParaRPr/>
          </a:p>
        </p:txBody>
      </p:sp>
      <p:pic>
        <p:nvPicPr>
          <p:cNvPr id="866" name="Google Shape;866;p54"/>
          <p:cNvPicPr preferRelativeResize="0"/>
          <p:nvPr/>
        </p:nvPicPr>
        <p:blipFill rotWithShape="1">
          <a:blip r:embed="rId3">
            <a:alphaModFix/>
          </a:blip>
          <a:srcRect/>
          <a:stretch/>
        </p:blipFill>
        <p:spPr>
          <a:xfrm>
            <a:off x="5410399" y="248600"/>
            <a:ext cx="2306450" cy="603650"/>
          </a:xfrm>
          <a:prstGeom prst="rect">
            <a:avLst/>
          </a:prstGeom>
          <a:noFill/>
          <a:ln>
            <a:noFill/>
          </a:ln>
        </p:spPr>
      </p:pic>
      <p:sp>
        <p:nvSpPr>
          <p:cNvPr id="868" name="Google Shape;868;p54"/>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US" sz="1000"/>
              <a:t>Trust in science and science-related populism: Implications for the role of science in politics and society </a:t>
            </a:r>
            <a:r>
              <a:rPr lang="en-US"/>
              <a:t>	Cologna &amp; Mede</a:t>
            </a:r>
            <a:endParaRPr/>
          </a:p>
        </p:txBody>
      </p:sp>
      <p:sp>
        <p:nvSpPr>
          <p:cNvPr id="869" name="Google Shape;869;p54"/>
          <p:cNvSpPr txBox="1"/>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Trust in science and science-related populism: a global assessment</a:t>
            </a:r>
            <a:endParaRPr sz="3000" b="1" i="0" u="none" strike="noStrike" cap="none">
              <a:solidFill>
                <a:srgbClr val="0028A5"/>
              </a:solidFill>
              <a:latin typeface="Arial"/>
              <a:ea typeface="Arial"/>
              <a:cs typeface="Arial"/>
              <a:sym typeface="Arial"/>
            </a:endParaRPr>
          </a:p>
        </p:txBody>
      </p:sp>
      <p:sp>
        <p:nvSpPr>
          <p:cNvPr id="870" name="Google Shape;870;p54"/>
          <p:cNvSpPr txBox="1"/>
          <p:nvPr/>
        </p:nvSpPr>
        <p:spPr>
          <a:xfrm>
            <a:off x="911225" y="2124800"/>
            <a:ext cx="6136200" cy="3381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chemeClr val="accent1"/>
                </a:solidFill>
                <a:latin typeface="Arial"/>
                <a:ea typeface="Arial"/>
                <a:cs typeface="Arial"/>
                <a:sym typeface="Arial"/>
              </a:rPr>
              <a:t>WHY? </a:t>
            </a:r>
            <a:endParaRPr sz="1700" b="0" i="0" u="none" strike="noStrike" cap="none">
              <a:solidFill>
                <a:schemeClr val="dk1"/>
              </a:solidFill>
              <a:latin typeface="Arial"/>
              <a:ea typeface="Arial"/>
              <a:cs typeface="Arial"/>
              <a:sym typeface="Arial"/>
            </a:endParaRPr>
          </a:p>
          <a:p>
            <a:pPr marL="457200" marR="0" lvl="0" indent="-317500" algn="l" rtl="0">
              <a:lnSpc>
                <a:spcPct val="100000"/>
              </a:lnSpc>
              <a:spcBef>
                <a:spcPts val="1200"/>
              </a:spcBef>
              <a:spcAft>
                <a:spcPts val="0"/>
              </a:spcAft>
              <a:buClr>
                <a:schemeClr val="dk1"/>
              </a:buClr>
              <a:buSzPts val="1400"/>
              <a:buFont typeface="Arial"/>
              <a:buChar char="●"/>
            </a:pPr>
            <a:r>
              <a:rPr lang="en-US" sz="1700" b="1" i="0" u="none" strike="noStrike" cap="none">
                <a:solidFill>
                  <a:schemeClr val="dk1"/>
                </a:solidFill>
                <a:latin typeface="Arial"/>
                <a:ea typeface="Arial"/>
                <a:cs typeface="Arial"/>
                <a:sym typeface="Arial"/>
              </a:rPr>
              <a:t>Critical science attitudes vary </a:t>
            </a:r>
            <a:r>
              <a:rPr lang="en-US" sz="1700" b="0" i="0" u="none" strike="noStrike" cap="none">
                <a:solidFill>
                  <a:schemeClr val="dk1"/>
                </a:solidFill>
                <a:latin typeface="Arial"/>
                <a:ea typeface="Arial"/>
                <a:cs typeface="Arial"/>
                <a:sym typeface="Arial"/>
              </a:rPr>
              <a:t>across countries </a:t>
            </a:r>
            <a:r>
              <a:rPr lang="en-US" sz="1200" b="0" i="0" u="none" strike="noStrike" cap="none">
                <a:solidFill>
                  <a:schemeClr val="dk1"/>
                </a:solidFill>
                <a:latin typeface="Arial"/>
                <a:ea typeface="Arial"/>
                <a:cs typeface="Arial"/>
                <a:sym typeface="Arial"/>
              </a:rPr>
              <a:t>(Mede, 2022)</a:t>
            </a:r>
            <a:br>
              <a:rPr lang="en-US" sz="12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US" sz="1700" b="1" i="0" u="none" strike="noStrike" cap="none">
                <a:solidFill>
                  <a:schemeClr val="dk1"/>
                </a:solidFill>
                <a:latin typeface="Arial"/>
                <a:ea typeface="Arial"/>
                <a:cs typeface="Arial"/>
                <a:sym typeface="Arial"/>
              </a:rPr>
              <a:t>Existing global surveys</a:t>
            </a:r>
            <a:r>
              <a:rPr lang="en-US" sz="1700" b="0" i="0" u="none" strike="noStrike" cap="none">
                <a:solidFill>
                  <a:schemeClr val="dk1"/>
                </a:solidFill>
                <a:latin typeface="Arial"/>
                <a:ea typeface="Arial"/>
                <a:cs typeface="Arial"/>
                <a:sym typeface="Arial"/>
              </a:rPr>
              <a:t> have several limitations:</a:t>
            </a:r>
            <a:endParaRPr sz="1700" b="0" i="0" u="none" strike="noStrike" cap="none">
              <a:solidFill>
                <a:schemeClr val="dk1"/>
              </a:solidFill>
              <a:latin typeface="Arial"/>
              <a:ea typeface="Arial"/>
              <a:cs typeface="Arial"/>
              <a:sym typeface="Arial"/>
            </a:endParaRPr>
          </a:p>
          <a:p>
            <a:pPr marL="914400" marR="0" lvl="0" indent="-336550" algn="l" rtl="0">
              <a:lnSpc>
                <a:spcPct val="100000"/>
              </a:lnSpc>
              <a:spcBef>
                <a:spcPts val="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Only assess trust but not distrust in science</a:t>
            </a:r>
            <a:endParaRPr sz="1700">
              <a:solidFill>
                <a:schemeClr val="dk1"/>
              </a:solidFill>
            </a:endParaRPr>
          </a:p>
          <a:p>
            <a:pPr marL="914400" marR="0" lvl="0" indent="-336550" algn="l" rtl="0">
              <a:lnSpc>
                <a:spcPct val="100000"/>
              </a:lnSpc>
              <a:spcBef>
                <a:spcPts val="0"/>
              </a:spcBef>
              <a:spcAft>
                <a:spcPts val="0"/>
              </a:spcAft>
              <a:buClr>
                <a:schemeClr val="dk1"/>
              </a:buClr>
              <a:buSzPts val="1700"/>
              <a:buFont typeface="Arial"/>
              <a:buChar char="-"/>
            </a:pPr>
            <a:r>
              <a:rPr lang="en-US" sz="1700">
                <a:solidFill>
                  <a:schemeClr val="dk1"/>
                </a:solidFill>
              </a:rPr>
              <a:t>Trust in science as a one-dimensional construct</a:t>
            </a:r>
            <a:endParaRPr sz="1700">
              <a:solidFill>
                <a:schemeClr val="dk1"/>
              </a:solidFill>
            </a:endParaRPr>
          </a:p>
          <a:p>
            <a:pPr marL="577850" marR="0" lvl="1" indent="0" algn="l" rtl="0">
              <a:lnSpc>
                <a:spcPct val="100000"/>
              </a:lnSpc>
              <a:spcBef>
                <a:spcPts val="0"/>
              </a:spcBef>
              <a:spcAft>
                <a:spcPts val="0"/>
              </a:spcAft>
              <a:buNone/>
            </a:pPr>
            <a:br>
              <a:rPr lang="en-US" sz="17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p:txBody>
      </p:sp>
      <p:pic>
        <p:nvPicPr>
          <p:cNvPr id="871" name="Google Shape;871;p54"/>
          <p:cNvPicPr preferRelativeResize="0"/>
          <p:nvPr/>
        </p:nvPicPr>
        <p:blipFill>
          <a:blip r:embed="rId4">
            <a:alphaModFix/>
          </a:blip>
          <a:stretch>
            <a:fillRect/>
          </a:stretch>
        </p:blipFill>
        <p:spPr>
          <a:xfrm>
            <a:off x="7471150" y="2987064"/>
            <a:ext cx="2981325" cy="1657350"/>
          </a:xfrm>
          <a:prstGeom prst="rect">
            <a:avLst/>
          </a:prstGeom>
          <a:noFill/>
          <a:ln>
            <a:noFill/>
          </a:ln>
        </p:spPr>
      </p:pic>
      <p:sp>
        <p:nvSpPr>
          <p:cNvPr id="9" name="Google Shape;100;p17">
            <a:extLst>
              <a:ext uri="{FF2B5EF4-FFF2-40B4-BE49-F238E27FC236}">
                <a16:creationId xmlns:a16="http://schemas.microsoft.com/office/drawing/2014/main" id="{8E1AE3EF-66B6-49AC-B91E-2E7E9FCAA273}"/>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55"/>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1000"/>
              <a:buFont typeface="Arial"/>
              <a:buNone/>
            </a:pPr>
            <a:r>
              <a:rPr lang="en-US"/>
              <a:t>Page </a:t>
            </a:r>
            <a:fld id="{00000000-1234-1234-1234-123412341234}" type="slidenum">
              <a:rPr lang="en-US"/>
              <a:t>39</a:t>
            </a:fld>
            <a:endParaRPr/>
          </a:p>
        </p:txBody>
      </p:sp>
      <p:pic>
        <p:nvPicPr>
          <p:cNvPr id="878" name="Google Shape;878;p55"/>
          <p:cNvPicPr preferRelativeResize="0"/>
          <p:nvPr/>
        </p:nvPicPr>
        <p:blipFill rotWithShape="1">
          <a:blip r:embed="rId3">
            <a:alphaModFix/>
          </a:blip>
          <a:srcRect/>
          <a:stretch/>
        </p:blipFill>
        <p:spPr>
          <a:xfrm>
            <a:off x="5410399" y="248600"/>
            <a:ext cx="2306450" cy="603650"/>
          </a:xfrm>
          <a:prstGeom prst="rect">
            <a:avLst/>
          </a:prstGeom>
          <a:noFill/>
          <a:ln>
            <a:noFill/>
          </a:ln>
        </p:spPr>
      </p:pic>
      <p:sp>
        <p:nvSpPr>
          <p:cNvPr id="880" name="Google Shape;880;p55"/>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US" sz="1000"/>
              <a:t>Trust in science and science-related populism: Implications for the role of science in politics and society </a:t>
            </a:r>
            <a:r>
              <a:rPr lang="en-US"/>
              <a:t>	Cologna &amp; Mede</a:t>
            </a:r>
            <a:endParaRPr/>
          </a:p>
        </p:txBody>
      </p:sp>
      <p:sp>
        <p:nvSpPr>
          <p:cNvPr id="881" name="Google Shape;881;p55"/>
          <p:cNvSpPr txBox="1"/>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Trust in science and science-related populism: a global assessment</a:t>
            </a:r>
            <a:endParaRPr sz="3000" b="1" i="0" u="none" strike="noStrike" cap="none">
              <a:solidFill>
                <a:srgbClr val="0028A5"/>
              </a:solidFill>
              <a:latin typeface="Arial"/>
              <a:ea typeface="Arial"/>
              <a:cs typeface="Arial"/>
              <a:sym typeface="Arial"/>
            </a:endParaRPr>
          </a:p>
        </p:txBody>
      </p:sp>
      <p:sp>
        <p:nvSpPr>
          <p:cNvPr id="882" name="Google Shape;882;p55"/>
          <p:cNvSpPr txBox="1"/>
          <p:nvPr/>
        </p:nvSpPr>
        <p:spPr>
          <a:xfrm>
            <a:off x="911225" y="2124800"/>
            <a:ext cx="6136200" cy="3381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chemeClr val="accent1"/>
                </a:solidFill>
                <a:latin typeface="Arial"/>
                <a:ea typeface="Arial"/>
                <a:cs typeface="Arial"/>
                <a:sym typeface="Arial"/>
              </a:rPr>
              <a:t>WHY? </a:t>
            </a:r>
            <a:endParaRPr sz="1700" b="0" i="0" u="none" strike="noStrike" cap="none">
              <a:solidFill>
                <a:schemeClr val="dk1"/>
              </a:solidFill>
              <a:latin typeface="Arial"/>
              <a:ea typeface="Arial"/>
              <a:cs typeface="Arial"/>
              <a:sym typeface="Arial"/>
            </a:endParaRPr>
          </a:p>
          <a:p>
            <a:pPr marL="457200" marR="0" lvl="0" indent="-317500" algn="l" rtl="0">
              <a:lnSpc>
                <a:spcPct val="100000"/>
              </a:lnSpc>
              <a:spcBef>
                <a:spcPts val="1200"/>
              </a:spcBef>
              <a:spcAft>
                <a:spcPts val="0"/>
              </a:spcAft>
              <a:buClr>
                <a:schemeClr val="dk1"/>
              </a:buClr>
              <a:buSzPts val="1400"/>
              <a:buFont typeface="Arial"/>
              <a:buChar char="●"/>
            </a:pPr>
            <a:r>
              <a:rPr lang="en-US" sz="1700" b="1" i="0" u="none" strike="noStrike" cap="none">
                <a:solidFill>
                  <a:schemeClr val="dk1"/>
                </a:solidFill>
                <a:latin typeface="Arial"/>
                <a:ea typeface="Arial"/>
                <a:cs typeface="Arial"/>
                <a:sym typeface="Arial"/>
              </a:rPr>
              <a:t>Critical science attitudes vary </a:t>
            </a:r>
            <a:r>
              <a:rPr lang="en-US" sz="1700" b="0" i="0" u="none" strike="noStrike" cap="none">
                <a:solidFill>
                  <a:schemeClr val="dk1"/>
                </a:solidFill>
                <a:latin typeface="Arial"/>
                <a:ea typeface="Arial"/>
                <a:cs typeface="Arial"/>
                <a:sym typeface="Arial"/>
              </a:rPr>
              <a:t>across countries </a:t>
            </a:r>
            <a:r>
              <a:rPr lang="en-US" sz="1200" b="0" i="0" u="none" strike="noStrike" cap="none">
                <a:solidFill>
                  <a:schemeClr val="dk1"/>
                </a:solidFill>
                <a:latin typeface="Arial"/>
                <a:ea typeface="Arial"/>
                <a:cs typeface="Arial"/>
                <a:sym typeface="Arial"/>
              </a:rPr>
              <a:t>(Mede, 2022)</a:t>
            </a:r>
            <a:br>
              <a:rPr lang="en-US" sz="12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US" sz="1700" b="1" i="0" u="none" strike="noStrike" cap="none">
                <a:solidFill>
                  <a:schemeClr val="dk1"/>
                </a:solidFill>
                <a:latin typeface="Arial"/>
                <a:ea typeface="Arial"/>
                <a:cs typeface="Arial"/>
                <a:sym typeface="Arial"/>
              </a:rPr>
              <a:t>Existing global surveys</a:t>
            </a:r>
            <a:r>
              <a:rPr lang="en-US" sz="1700" b="0" i="0" u="none" strike="noStrike" cap="none">
                <a:solidFill>
                  <a:schemeClr val="dk1"/>
                </a:solidFill>
                <a:latin typeface="Arial"/>
                <a:ea typeface="Arial"/>
                <a:cs typeface="Arial"/>
                <a:sym typeface="Arial"/>
              </a:rPr>
              <a:t> have several limitations:</a:t>
            </a:r>
            <a:endParaRPr sz="1700" b="0" i="0" u="none" strike="noStrike" cap="none">
              <a:solidFill>
                <a:schemeClr val="dk1"/>
              </a:solidFill>
              <a:latin typeface="Arial"/>
              <a:ea typeface="Arial"/>
              <a:cs typeface="Arial"/>
              <a:sym typeface="Arial"/>
            </a:endParaRPr>
          </a:p>
          <a:p>
            <a:pPr marL="914400" marR="0" lvl="0" indent="-336550" algn="l" rtl="0">
              <a:lnSpc>
                <a:spcPct val="100000"/>
              </a:lnSpc>
              <a:spcBef>
                <a:spcPts val="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Only assess trust but not distrust in science</a:t>
            </a:r>
            <a:endParaRPr sz="1700">
              <a:solidFill>
                <a:schemeClr val="dk1"/>
              </a:solidFill>
            </a:endParaRPr>
          </a:p>
          <a:p>
            <a:pPr marL="914400" marR="0" lvl="0" indent="-336550" algn="l" rtl="0">
              <a:lnSpc>
                <a:spcPct val="100000"/>
              </a:lnSpc>
              <a:spcBef>
                <a:spcPts val="0"/>
              </a:spcBef>
              <a:spcAft>
                <a:spcPts val="0"/>
              </a:spcAft>
              <a:buClr>
                <a:schemeClr val="dk1"/>
              </a:buClr>
              <a:buSzPts val="1700"/>
              <a:buFont typeface="Arial"/>
              <a:buChar char="-"/>
            </a:pPr>
            <a:r>
              <a:rPr lang="en-US" sz="1700">
                <a:solidFill>
                  <a:schemeClr val="dk1"/>
                </a:solidFill>
              </a:rPr>
              <a:t>Trust in science as a one-dimensional construct</a:t>
            </a:r>
            <a:endParaRPr sz="1700">
              <a:solidFill>
                <a:schemeClr val="dk1"/>
              </a:solidFill>
            </a:endParaRPr>
          </a:p>
          <a:p>
            <a:pPr marL="914400" marR="0" lvl="0" indent="-336550" algn="l" rtl="0">
              <a:lnSpc>
                <a:spcPct val="100000"/>
              </a:lnSpc>
              <a:spcBef>
                <a:spcPts val="0"/>
              </a:spcBef>
              <a:spcAft>
                <a:spcPts val="0"/>
              </a:spcAft>
              <a:buClr>
                <a:schemeClr val="dk1"/>
              </a:buClr>
              <a:buSzPts val="1700"/>
              <a:buFont typeface="Arial"/>
              <a:buChar char="-"/>
            </a:pPr>
            <a:r>
              <a:rPr lang="en-US" sz="1700">
                <a:solidFill>
                  <a:schemeClr val="dk1"/>
                </a:solidFill>
              </a:rPr>
              <a:t>Rarely investigate (psychological) predictors of trust in science </a:t>
            </a:r>
            <a:endParaRPr sz="1700">
              <a:solidFill>
                <a:schemeClr val="dk1"/>
              </a:solidFill>
            </a:endParaRPr>
          </a:p>
          <a:p>
            <a:pPr marL="577850" marR="0" lvl="1" indent="0" algn="l" rtl="0">
              <a:lnSpc>
                <a:spcPct val="100000"/>
              </a:lnSpc>
              <a:spcBef>
                <a:spcPts val="0"/>
              </a:spcBef>
              <a:spcAft>
                <a:spcPts val="0"/>
              </a:spcAft>
              <a:buNone/>
            </a:pPr>
            <a:br>
              <a:rPr lang="en-US" sz="17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p:txBody>
      </p:sp>
      <p:sp>
        <p:nvSpPr>
          <p:cNvPr id="8" name="Google Shape;100;p17">
            <a:extLst>
              <a:ext uri="{FF2B5EF4-FFF2-40B4-BE49-F238E27FC236}">
                <a16:creationId xmlns:a16="http://schemas.microsoft.com/office/drawing/2014/main" id="{775F8B74-8DF9-4687-82AB-DF5434BC1F65}"/>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0"/>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r>
              <a:rPr lang="en-US"/>
              <a:t>Page </a:t>
            </a:r>
            <a:fld id="{00000000-1234-1234-1234-123412341234}" type="slidenum">
              <a:rPr lang="en-US"/>
              <a:t>4</a:t>
            </a:fld>
            <a:endParaRPr/>
          </a:p>
        </p:txBody>
      </p:sp>
      <p:pic>
        <p:nvPicPr>
          <p:cNvPr id="135" name="Google Shape;135;p20"/>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36" name="Google Shape;136;p20"/>
          <p:cNvSpPr txBox="1"/>
          <p:nvPr/>
        </p:nvSpPr>
        <p:spPr>
          <a:xfrm>
            <a:off x="911225" y="1839025"/>
            <a:ext cx="7768200" cy="3463200"/>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SzPts val="1700"/>
              <a:buChar char="●"/>
            </a:pPr>
            <a:r>
              <a:rPr lang="en-US" sz="1700"/>
              <a:t>Trust is “a psychological state comprising the intention to accept vulnerability based upon positive expectations of the intentions or behaviour of another” </a:t>
            </a:r>
            <a:r>
              <a:rPr lang="en-US" sz="1200"/>
              <a:t>(Rousseau et al., 1998, p. 395)</a:t>
            </a:r>
            <a:endParaRPr sz="1200"/>
          </a:p>
          <a:p>
            <a:pPr marL="457200" lvl="0" indent="0" algn="l" rtl="0">
              <a:spcBef>
                <a:spcPts val="0"/>
              </a:spcBef>
              <a:spcAft>
                <a:spcPts val="0"/>
              </a:spcAft>
              <a:buNone/>
            </a:pPr>
            <a:endParaRPr sz="1200"/>
          </a:p>
          <a:p>
            <a:pPr marL="457200" lvl="0" indent="-336550" algn="l" rtl="0">
              <a:spcBef>
                <a:spcPts val="0"/>
              </a:spcBef>
              <a:spcAft>
                <a:spcPts val="0"/>
              </a:spcAft>
              <a:buSzPts val="1700"/>
              <a:buChar char="●"/>
            </a:pPr>
            <a:r>
              <a:rPr lang="en-US" sz="1700"/>
              <a:t>Trust in others reduces the risk of having to rely on the unknown and enables us to benefit from the expertise of others </a:t>
            </a:r>
            <a:r>
              <a:rPr lang="en-US" sz="1200"/>
              <a:t>(Goodwin &amp; Dahlstrom, 2014)</a:t>
            </a:r>
            <a:br>
              <a:rPr lang="en-US" sz="1200"/>
            </a:br>
            <a:endParaRPr sz="1200"/>
          </a:p>
          <a:p>
            <a:pPr marL="457200" lvl="0" indent="-336550" algn="l" rtl="0">
              <a:spcBef>
                <a:spcPts val="0"/>
              </a:spcBef>
              <a:spcAft>
                <a:spcPts val="0"/>
              </a:spcAft>
              <a:buClr>
                <a:schemeClr val="dk1"/>
              </a:buClr>
              <a:buSzPts val="1700"/>
              <a:buChar char="●"/>
            </a:pPr>
            <a:r>
              <a:rPr lang="en-US" sz="1700">
                <a:solidFill>
                  <a:schemeClr val="dk1"/>
                </a:solidFill>
              </a:rPr>
              <a:t>Trust is essential in navigating the complexity of modern societies</a:t>
            </a:r>
            <a:r>
              <a:rPr lang="en-US" sz="1200">
                <a:solidFill>
                  <a:schemeClr val="dk1"/>
                </a:solidFill>
                <a:latin typeface="Times New Roman"/>
                <a:ea typeface="Times New Roman"/>
                <a:cs typeface="Times New Roman"/>
                <a:sym typeface="Times New Roman"/>
              </a:rPr>
              <a:t> </a:t>
            </a:r>
            <a:r>
              <a:rPr lang="en-US" sz="1200">
                <a:solidFill>
                  <a:schemeClr val="dk1"/>
                </a:solidFill>
              </a:rPr>
              <a:t>(Luhmann, 1989).</a:t>
            </a:r>
            <a:endParaRPr sz="12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endParaRPr sz="1200"/>
          </a:p>
          <a:p>
            <a:pPr marL="457200" lvl="0" indent="-336550" algn="l" rtl="0">
              <a:spcBef>
                <a:spcPts val="0"/>
              </a:spcBef>
              <a:spcAft>
                <a:spcPts val="0"/>
              </a:spcAft>
              <a:buSzPts val="1700"/>
              <a:buChar char="●"/>
            </a:pPr>
            <a:r>
              <a:rPr lang="en-US" sz="1700"/>
              <a:t>Trust is based on the judgments of similarities in intentions and values</a:t>
            </a:r>
            <a:r>
              <a:rPr lang="en-US" sz="1200">
                <a:solidFill>
                  <a:schemeClr val="dk1"/>
                </a:solidFill>
                <a:latin typeface="Times New Roman"/>
                <a:ea typeface="Times New Roman"/>
                <a:cs typeface="Times New Roman"/>
                <a:sym typeface="Times New Roman"/>
              </a:rPr>
              <a:t> </a:t>
            </a:r>
            <a:r>
              <a:rPr lang="en-US" sz="1200"/>
              <a:t>(Earle et al., 2007; Visschers et al., 2011)</a:t>
            </a:r>
            <a:endParaRPr sz="1200"/>
          </a:p>
          <a:p>
            <a:pPr marL="0" lvl="0" indent="0" algn="l" rtl="0">
              <a:spcBef>
                <a:spcPts val="0"/>
              </a:spcBef>
              <a:spcAft>
                <a:spcPts val="0"/>
              </a:spcAft>
              <a:buNone/>
            </a:pPr>
            <a:endParaRPr sz="1700"/>
          </a:p>
          <a:p>
            <a:pPr marL="0" lvl="0" indent="0" algn="l" rtl="0">
              <a:spcBef>
                <a:spcPts val="0"/>
              </a:spcBef>
              <a:spcAft>
                <a:spcPts val="0"/>
              </a:spcAft>
              <a:buNone/>
            </a:pPr>
            <a:endParaRPr sz="1700"/>
          </a:p>
        </p:txBody>
      </p:sp>
      <p:sp>
        <p:nvSpPr>
          <p:cNvPr id="138" name="Google Shape;138;p20"/>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139" name="Google Shape;139;p20"/>
          <p:cNvSpPr txBox="1">
            <a:spLocks noGrp="1"/>
          </p:cNvSpPr>
          <p:nvPr>
            <p:ph type="title"/>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Definition of trust</a:t>
            </a:r>
            <a:endParaRPr sz="2300">
              <a:solidFill>
                <a:schemeClr val="dk1"/>
              </a:solidFill>
            </a:endParaRPr>
          </a:p>
        </p:txBody>
      </p:sp>
      <p:sp>
        <p:nvSpPr>
          <p:cNvPr id="8" name="Google Shape;100;p17">
            <a:extLst>
              <a:ext uri="{FF2B5EF4-FFF2-40B4-BE49-F238E27FC236}">
                <a16:creationId xmlns:a16="http://schemas.microsoft.com/office/drawing/2014/main" id="{87F33E43-1BD1-4BE9-AEA8-622F43CE977D}"/>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56"/>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1000"/>
              <a:buFont typeface="Arial"/>
              <a:buNone/>
            </a:pPr>
            <a:r>
              <a:rPr lang="en-US"/>
              <a:t>Page </a:t>
            </a:r>
            <a:fld id="{00000000-1234-1234-1234-123412341234}" type="slidenum">
              <a:rPr lang="en-US"/>
              <a:t>40</a:t>
            </a:fld>
            <a:endParaRPr/>
          </a:p>
        </p:txBody>
      </p:sp>
      <p:pic>
        <p:nvPicPr>
          <p:cNvPr id="889" name="Google Shape;889;p56"/>
          <p:cNvPicPr preferRelativeResize="0"/>
          <p:nvPr/>
        </p:nvPicPr>
        <p:blipFill rotWithShape="1">
          <a:blip r:embed="rId3">
            <a:alphaModFix/>
          </a:blip>
          <a:srcRect/>
          <a:stretch/>
        </p:blipFill>
        <p:spPr>
          <a:xfrm>
            <a:off x="5410399" y="248600"/>
            <a:ext cx="2306450" cy="603650"/>
          </a:xfrm>
          <a:prstGeom prst="rect">
            <a:avLst/>
          </a:prstGeom>
          <a:noFill/>
          <a:ln>
            <a:noFill/>
          </a:ln>
        </p:spPr>
      </p:pic>
      <p:sp>
        <p:nvSpPr>
          <p:cNvPr id="891" name="Google Shape;891;p56"/>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US" sz="1000"/>
              <a:t>Trust in science and science-related populism: Implications for the role of science in politics and society </a:t>
            </a:r>
            <a:r>
              <a:rPr lang="en-US"/>
              <a:t>	Cologna &amp; Mede</a:t>
            </a:r>
            <a:endParaRPr/>
          </a:p>
        </p:txBody>
      </p:sp>
      <p:sp>
        <p:nvSpPr>
          <p:cNvPr id="892" name="Google Shape;892;p56"/>
          <p:cNvSpPr txBox="1"/>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Trust in science and science-related populism: a global assessment</a:t>
            </a:r>
            <a:endParaRPr sz="3000" b="1" i="0" u="none" strike="noStrike" cap="none">
              <a:solidFill>
                <a:srgbClr val="0028A5"/>
              </a:solidFill>
              <a:latin typeface="Arial"/>
              <a:ea typeface="Arial"/>
              <a:cs typeface="Arial"/>
              <a:sym typeface="Arial"/>
            </a:endParaRPr>
          </a:p>
        </p:txBody>
      </p:sp>
      <p:sp>
        <p:nvSpPr>
          <p:cNvPr id="893" name="Google Shape;893;p56"/>
          <p:cNvSpPr txBox="1"/>
          <p:nvPr/>
        </p:nvSpPr>
        <p:spPr>
          <a:xfrm>
            <a:off x="911225" y="2124800"/>
            <a:ext cx="6221100" cy="3381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chemeClr val="accent1"/>
                </a:solidFill>
                <a:latin typeface="Arial"/>
                <a:ea typeface="Arial"/>
                <a:cs typeface="Arial"/>
                <a:sym typeface="Arial"/>
              </a:rPr>
              <a:t>WHY? </a:t>
            </a:r>
            <a:endParaRPr sz="1700" b="0" i="0" u="none" strike="noStrike" cap="none">
              <a:solidFill>
                <a:schemeClr val="dk1"/>
              </a:solidFill>
              <a:latin typeface="Arial"/>
              <a:ea typeface="Arial"/>
              <a:cs typeface="Arial"/>
              <a:sym typeface="Arial"/>
            </a:endParaRPr>
          </a:p>
          <a:p>
            <a:pPr marL="457200" marR="0" lvl="0" indent="-317500" algn="l" rtl="0">
              <a:lnSpc>
                <a:spcPct val="100000"/>
              </a:lnSpc>
              <a:spcBef>
                <a:spcPts val="1200"/>
              </a:spcBef>
              <a:spcAft>
                <a:spcPts val="0"/>
              </a:spcAft>
              <a:buClr>
                <a:schemeClr val="dk1"/>
              </a:buClr>
              <a:buSzPts val="1400"/>
              <a:buFont typeface="Arial"/>
              <a:buChar char="●"/>
            </a:pPr>
            <a:r>
              <a:rPr lang="en-US" sz="1700" b="1" i="0" u="none" strike="noStrike" cap="none">
                <a:solidFill>
                  <a:schemeClr val="dk1"/>
                </a:solidFill>
                <a:latin typeface="Arial"/>
                <a:ea typeface="Arial"/>
                <a:cs typeface="Arial"/>
                <a:sym typeface="Arial"/>
              </a:rPr>
              <a:t>Critical science attitudes vary </a:t>
            </a:r>
            <a:r>
              <a:rPr lang="en-US" sz="1700" b="0" i="0" u="none" strike="noStrike" cap="none">
                <a:solidFill>
                  <a:schemeClr val="dk1"/>
                </a:solidFill>
                <a:latin typeface="Arial"/>
                <a:ea typeface="Arial"/>
                <a:cs typeface="Arial"/>
                <a:sym typeface="Arial"/>
              </a:rPr>
              <a:t>across countries </a:t>
            </a:r>
            <a:r>
              <a:rPr lang="en-US" sz="1200" b="0" i="0" u="none" strike="noStrike" cap="none">
                <a:solidFill>
                  <a:schemeClr val="dk1"/>
                </a:solidFill>
                <a:latin typeface="Arial"/>
                <a:ea typeface="Arial"/>
                <a:cs typeface="Arial"/>
                <a:sym typeface="Arial"/>
              </a:rPr>
              <a:t>(Mede, 2022)</a:t>
            </a:r>
            <a:br>
              <a:rPr lang="en-US" sz="12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US" sz="1700" b="1" i="0" u="none" strike="noStrike" cap="none">
                <a:solidFill>
                  <a:schemeClr val="dk1"/>
                </a:solidFill>
                <a:latin typeface="Arial"/>
                <a:ea typeface="Arial"/>
                <a:cs typeface="Arial"/>
                <a:sym typeface="Arial"/>
              </a:rPr>
              <a:t>Existing global surveys</a:t>
            </a:r>
            <a:r>
              <a:rPr lang="en-US" sz="1700" b="0" i="0" u="none" strike="noStrike" cap="none">
                <a:solidFill>
                  <a:schemeClr val="dk1"/>
                </a:solidFill>
                <a:latin typeface="Arial"/>
                <a:ea typeface="Arial"/>
                <a:cs typeface="Arial"/>
                <a:sym typeface="Arial"/>
              </a:rPr>
              <a:t> have several limitations:</a:t>
            </a:r>
            <a:endParaRPr sz="1700" b="0" i="0" u="none" strike="noStrike" cap="none">
              <a:solidFill>
                <a:schemeClr val="dk1"/>
              </a:solidFill>
              <a:latin typeface="Arial"/>
              <a:ea typeface="Arial"/>
              <a:cs typeface="Arial"/>
              <a:sym typeface="Arial"/>
            </a:endParaRPr>
          </a:p>
          <a:p>
            <a:pPr marL="914400" marR="0" lvl="0" indent="-336550" algn="l" rtl="0">
              <a:lnSpc>
                <a:spcPct val="100000"/>
              </a:lnSpc>
              <a:spcBef>
                <a:spcPts val="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Only assess trust but not distrust in science</a:t>
            </a:r>
            <a:endParaRPr sz="1700">
              <a:solidFill>
                <a:schemeClr val="dk1"/>
              </a:solidFill>
            </a:endParaRPr>
          </a:p>
          <a:p>
            <a:pPr marL="914400" marR="0" lvl="0" indent="-336550" algn="l" rtl="0">
              <a:lnSpc>
                <a:spcPct val="100000"/>
              </a:lnSpc>
              <a:spcBef>
                <a:spcPts val="0"/>
              </a:spcBef>
              <a:spcAft>
                <a:spcPts val="0"/>
              </a:spcAft>
              <a:buClr>
                <a:schemeClr val="dk1"/>
              </a:buClr>
              <a:buSzPts val="1700"/>
              <a:buFont typeface="Arial"/>
              <a:buChar char="-"/>
            </a:pPr>
            <a:r>
              <a:rPr lang="en-US" sz="1700">
                <a:solidFill>
                  <a:schemeClr val="dk1"/>
                </a:solidFill>
              </a:rPr>
              <a:t>Trust in science as a one-dimensional construct</a:t>
            </a:r>
            <a:endParaRPr sz="1700">
              <a:solidFill>
                <a:schemeClr val="dk1"/>
              </a:solidFill>
            </a:endParaRPr>
          </a:p>
          <a:p>
            <a:pPr marL="914400" marR="0" lvl="0" indent="-336550" algn="l" rtl="0">
              <a:lnSpc>
                <a:spcPct val="100000"/>
              </a:lnSpc>
              <a:spcBef>
                <a:spcPts val="0"/>
              </a:spcBef>
              <a:spcAft>
                <a:spcPts val="0"/>
              </a:spcAft>
              <a:buClr>
                <a:schemeClr val="dk1"/>
              </a:buClr>
              <a:buSzPts val="1700"/>
              <a:buFont typeface="Arial"/>
              <a:buChar char="-"/>
            </a:pPr>
            <a:r>
              <a:rPr lang="en-US" sz="1700">
                <a:solidFill>
                  <a:schemeClr val="dk1"/>
                </a:solidFill>
              </a:rPr>
              <a:t>Rarely investigate (psychological) predictors of trust in science </a:t>
            </a:r>
            <a:endParaRPr sz="1700">
              <a:solidFill>
                <a:schemeClr val="dk1"/>
              </a:solidFill>
            </a:endParaRPr>
          </a:p>
          <a:p>
            <a:pPr marL="914400" marR="0" lvl="0" indent="-336550" algn="l" rtl="0">
              <a:lnSpc>
                <a:spcPct val="100000"/>
              </a:lnSpc>
              <a:spcBef>
                <a:spcPts val="0"/>
              </a:spcBef>
              <a:spcAft>
                <a:spcPts val="0"/>
              </a:spcAft>
              <a:buClr>
                <a:schemeClr val="dk1"/>
              </a:buClr>
              <a:buSzPts val="1700"/>
              <a:buFont typeface="Arial"/>
              <a:buChar char="-"/>
            </a:pPr>
            <a:r>
              <a:rPr lang="en-US" sz="1700">
                <a:solidFill>
                  <a:schemeClr val="dk1"/>
                </a:solidFill>
              </a:rPr>
              <a:t>Science-related populism has not been investigated in a global context</a:t>
            </a:r>
            <a:endParaRPr sz="1700">
              <a:solidFill>
                <a:schemeClr val="dk1"/>
              </a:solidFill>
            </a:endParaRPr>
          </a:p>
          <a:p>
            <a:pPr marL="577850" marR="0" lvl="1" indent="0" algn="l" rtl="0">
              <a:lnSpc>
                <a:spcPct val="100000"/>
              </a:lnSpc>
              <a:spcBef>
                <a:spcPts val="0"/>
              </a:spcBef>
              <a:spcAft>
                <a:spcPts val="0"/>
              </a:spcAft>
              <a:buNone/>
            </a:pPr>
            <a:br>
              <a:rPr lang="en-US" sz="17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p:txBody>
      </p:sp>
      <p:sp>
        <p:nvSpPr>
          <p:cNvPr id="8" name="Google Shape;100;p17">
            <a:extLst>
              <a:ext uri="{FF2B5EF4-FFF2-40B4-BE49-F238E27FC236}">
                <a16:creationId xmlns:a16="http://schemas.microsoft.com/office/drawing/2014/main" id="{8D1E05E8-4FC7-4195-B811-B679B3F414B7}"/>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57"/>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1000"/>
              <a:buFont typeface="Arial"/>
              <a:buNone/>
            </a:pPr>
            <a:r>
              <a:rPr lang="en-US"/>
              <a:t>Page </a:t>
            </a:r>
            <a:fld id="{00000000-1234-1234-1234-123412341234}" type="slidenum">
              <a:rPr lang="en-US"/>
              <a:t>41</a:t>
            </a:fld>
            <a:endParaRPr/>
          </a:p>
        </p:txBody>
      </p:sp>
      <p:pic>
        <p:nvPicPr>
          <p:cNvPr id="900" name="Google Shape;900;p57"/>
          <p:cNvPicPr preferRelativeResize="0"/>
          <p:nvPr/>
        </p:nvPicPr>
        <p:blipFill rotWithShape="1">
          <a:blip r:embed="rId3">
            <a:alphaModFix/>
          </a:blip>
          <a:srcRect/>
          <a:stretch/>
        </p:blipFill>
        <p:spPr>
          <a:xfrm>
            <a:off x="5410399" y="248600"/>
            <a:ext cx="2306450" cy="603650"/>
          </a:xfrm>
          <a:prstGeom prst="rect">
            <a:avLst/>
          </a:prstGeom>
          <a:noFill/>
          <a:ln>
            <a:noFill/>
          </a:ln>
        </p:spPr>
      </p:pic>
      <p:sp>
        <p:nvSpPr>
          <p:cNvPr id="902" name="Google Shape;902;p57"/>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US" sz="1000"/>
              <a:t>Trust in science and science-related populism: Implications for the role of science in politics and society </a:t>
            </a:r>
            <a:r>
              <a:rPr lang="en-US"/>
              <a:t>	Cologna &amp; Mede</a:t>
            </a:r>
            <a:endParaRPr/>
          </a:p>
        </p:txBody>
      </p:sp>
      <p:sp>
        <p:nvSpPr>
          <p:cNvPr id="903" name="Google Shape;903;p57"/>
          <p:cNvSpPr txBox="1"/>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Trust in science and science-related populism: a global assessment</a:t>
            </a:r>
            <a:endParaRPr sz="3000" b="1" i="0" u="none" strike="noStrike" cap="none">
              <a:solidFill>
                <a:srgbClr val="0028A5"/>
              </a:solidFill>
              <a:latin typeface="Arial"/>
              <a:ea typeface="Arial"/>
              <a:cs typeface="Arial"/>
              <a:sym typeface="Arial"/>
            </a:endParaRPr>
          </a:p>
        </p:txBody>
      </p:sp>
      <p:sp>
        <p:nvSpPr>
          <p:cNvPr id="904" name="Google Shape;904;p57"/>
          <p:cNvSpPr txBox="1"/>
          <p:nvPr/>
        </p:nvSpPr>
        <p:spPr>
          <a:xfrm>
            <a:off x="911225" y="2124800"/>
            <a:ext cx="6221100" cy="3381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chemeClr val="accent1"/>
                </a:solidFill>
                <a:latin typeface="Arial"/>
                <a:ea typeface="Arial"/>
                <a:cs typeface="Arial"/>
                <a:sym typeface="Arial"/>
              </a:rPr>
              <a:t>WHY? </a:t>
            </a:r>
            <a:endParaRPr sz="1700" b="0" i="0" u="none" strike="noStrike" cap="none">
              <a:solidFill>
                <a:schemeClr val="dk1"/>
              </a:solidFill>
              <a:latin typeface="Arial"/>
              <a:ea typeface="Arial"/>
              <a:cs typeface="Arial"/>
              <a:sym typeface="Arial"/>
            </a:endParaRPr>
          </a:p>
          <a:p>
            <a:pPr marL="457200" marR="0" lvl="0" indent="-317500" algn="l" rtl="0">
              <a:lnSpc>
                <a:spcPct val="100000"/>
              </a:lnSpc>
              <a:spcBef>
                <a:spcPts val="1200"/>
              </a:spcBef>
              <a:spcAft>
                <a:spcPts val="0"/>
              </a:spcAft>
              <a:buClr>
                <a:schemeClr val="dk1"/>
              </a:buClr>
              <a:buSzPts val="1400"/>
              <a:buFont typeface="Arial"/>
              <a:buChar char="●"/>
            </a:pPr>
            <a:r>
              <a:rPr lang="en-US" sz="1700" b="1" i="0" u="none" strike="noStrike" cap="none">
                <a:solidFill>
                  <a:schemeClr val="dk1"/>
                </a:solidFill>
                <a:latin typeface="Arial"/>
                <a:ea typeface="Arial"/>
                <a:cs typeface="Arial"/>
                <a:sym typeface="Arial"/>
              </a:rPr>
              <a:t>Critical science attitudes vary </a:t>
            </a:r>
            <a:r>
              <a:rPr lang="en-US" sz="1700" b="0" i="0" u="none" strike="noStrike" cap="none">
                <a:solidFill>
                  <a:schemeClr val="dk1"/>
                </a:solidFill>
                <a:latin typeface="Arial"/>
                <a:ea typeface="Arial"/>
                <a:cs typeface="Arial"/>
                <a:sym typeface="Arial"/>
              </a:rPr>
              <a:t>across countries </a:t>
            </a:r>
            <a:r>
              <a:rPr lang="en-US" sz="1200" b="0" i="0" u="none" strike="noStrike" cap="none">
                <a:solidFill>
                  <a:schemeClr val="dk1"/>
                </a:solidFill>
                <a:latin typeface="Arial"/>
                <a:ea typeface="Arial"/>
                <a:cs typeface="Arial"/>
                <a:sym typeface="Arial"/>
              </a:rPr>
              <a:t>(Mede, 2022)</a:t>
            </a:r>
            <a:br>
              <a:rPr lang="en-US" sz="12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US" sz="1700" b="1" i="0" u="none" strike="noStrike" cap="none">
                <a:solidFill>
                  <a:schemeClr val="dk1"/>
                </a:solidFill>
                <a:latin typeface="Arial"/>
                <a:ea typeface="Arial"/>
                <a:cs typeface="Arial"/>
                <a:sym typeface="Arial"/>
              </a:rPr>
              <a:t>Existing global surveys</a:t>
            </a:r>
            <a:r>
              <a:rPr lang="en-US" sz="1700" b="0" i="0" u="none" strike="noStrike" cap="none">
                <a:solidFill>
                  <a:schemeClr val="dk1"/>
                </a:solidFill>
                <a:latin typeface="Arial"/>
                <a:ea typeface="Arial"/>
                <a:cs typeface="Arial"/>
                <a:sym typeface="Arial"/>
              </a:rPr>
              <a:t> have several limitations:</a:t>
            </a:r>
            <a:endParaRPr sz="1700" b="0" i="0" u="none" strike="noStrike" cap="none">
              <a:solidFill>
                <a:schemeClr val="dk1"/>
              </a:solidFill>
              <a:latin typeface="Arial"/>
              <a:ea typeface="Arial"/>
              <a:cs typeface="Arial"/>
              <a:sym typeface="Arial"/>
            </a:endParaRPr>
          </a:p>
          <a:p>
            <a:pPr marL="914400" marR="0" lvl="0" indent="-336550" algn="l" rtl="0">
              <a:lnSpc>
                <a:spcPct val="100000"/>
              </a:lnSpc>
              <a:spcBef>
                <a:spcPts val="0"/>
              </a:spcBef>
              <a:spcAft>
                <a:spcPts val="0"/>
              </a:spcAft>
              <a:buClr>
                <a:schemeClr val="dk1"/>
              </a:buClr>
              <a:buSzPts val="1700"/>
              <a:buFont typeface="Arial"/>
              <a:buChar char="-"/>
            </a:pPr>
            <a:r>
              <a:rPr lang="en-US" sz="1700" b="0" i="0" u="none" strike="noStrike" cap="none">
                <a:solidFill>
                  <a:schemeClr val="dk1"/>
                </a:solidFill>
                <a:latin typeface="Arial"/>
                <a:ea typeface="Arial"/>
                <a:cs typeface="Arial"/>
                <a:sym typeface="Arial"/>
              </a:rPr>
              <a:t>Only assess trust but not distrust in science</a:t>
            </a:r>
            <a:endParaRPr sz="1700">
              <a:solidFill>
                <a:schemeClr val="dk1"/>
              </a:solidFill>
            </a:endParaRPr>
          </a:p>
          <a:p>
            <a:pPr marL="914400" marR="0" lvl="0" indent="-336550" algn="l" rtl="0">
              <a:lnSpc>
                <a:spcPct val="100000"/>
              </a:lnSpc>
              <a:spcBef>
                <a:spcPts val="0"/>
              </a:spcBef>
              <a:spcAft>
                <a:spcPts val="0"/>
              </a:spcAft>
              <a:buClr>
                <a:schemeClr val="dk1"/>
              </a:buClr>
              <a:buSzPts val="1700"/>
              <a:buFont typeface="Arial"/>
              <a:buChar char="-"/>
            </a:pPr>
            <a:r>
              <a:rPr lang="en-US" sz="1700">
                <a:solidFill>
                  <a:schemeClr val="dk1"/>
                </a:solidFill>
              </a:rPr>
              <a:t>Trust in science as a one-dimensional construct</a:t>
            </a:r>
            <a:endParaRPr sz="1700">
              <a:solidFill>
                <a:schemeClr val="dk1"/>
              </a:solidFill>
            </a:endParaRPr>
          </a:p>
          <a:p>
            <a:pPr marL="914400" marR="0" lvl="0" indent="-336550" algn="l" rtl="0">
              <a:lnSpc>
                <a:spcPct val="100000"/>
              </a:lnSpc>
              <a:spcBef>
                <a:spcPts val="0"/>
              </a:spcBef>
              <a:spcAft>
                <a:spcPts val="0"/>
              </a:spcAft>
              <a:buClr>
                <a:schemeClr val="dk1"/>
              </a:buClr>
              <a:buSzPts val="1700"/>
              <a:buFont typeface="Arial"/>
              <a:buChar char="-"/>
            </a:pPr>
            <a:r>
              <a:rPr lang="en-US" sz="1700">
                <a:solidFill>
                  <a:schemeClr val="dk1"/>
                </a:solidFill>
              </a:rPr>
              <a:t>Rarely investigate (psychological) predictors of trust in science </a:t>
            </a:r>
            <a:endParaRPr sz="1700">
              <a:solidFill>
                <a:schemeClr val="dk1"/>
              </a:solidFill>
            </a:endParaRPr>
          </a:p>
          <a:p>
            <a:pPr marL="914400" marR="0" lvl="0" indent="-336550" algn="l" rtl="0">
              <a:lnSpc>
                <a:spcPct val="100000"/>
              </a:lnSpc>
              <a:spcBef>
                <a:spcPts val="0"/>
              </a:spcBef>
              <a:spcAft>
                <a:spcPts val="0"/>
              </a:spcAft>
              <a:buClr>
                <a:schemeClr val="dk1"/>
              </a:buClr>
              <a:buSzPts val="1700"/>
              <a:buFont typeface="Arial"/>
              <a:buChar char="-"/>
            </a:pPr>
            <a:r>
              <a:rPr lang="en-US" sz="1700">
                <a:solidFill>
                  <a:schemeClr val="dk1"/>
                </a:solidFill>
              </a:rPr>
              <a:t>Science-related populism has not been investigated in a global context</a:t>
            </a:r>
            <a:endParaRPr sz="1700">
              <a:solidFill>
                <a:schemeClr val="dk1"/>
              </a:solidFill>
            </a:endParaRPr>
          </a:p>
          <a:p>
            <a:pPr marL="914400" marR="0" lvl="0" indent="-336550" algn="l" rtl="0">
              <a:lnSpc>
                <a:spcPct val="100000"/>
              </a:lnSpc>
              <a:spcBef>
                <a:spcPts val="0"/>
              </a:spcBef>
              <a:spcAft>
                <a:spcPts val="0"/>
              </a:spcAft>
              <a:buClr>
                <a:schemeClr val="dk1"/>
              </a:buClr>
              <a:buSzPts val="1700"/>
              <a:buChar char="-"/>
            </a:pPr>
            <a:r>
              <a:rPr lang="en-US" sz="1700">
                <a:solidFill>
                  <a:schemeClr val="dk1"/>
                </a:solidFill>
              </a:rPr>
              <a:t>Often focus on Western countries</a:t>
            </a:r>
            <a:endParaRPr sz="1700">
              <a:solidFill>
                <a:schemeClr val="dk1"/>
              </a:solidFill>
            </a:endParaRPr>
          </a:p>
          <a:p>
            <a:pPr marL="577850" marR="0" lvl="1" indent="0" algn="l" rtl="0">
              <a:lnSpc>
                <a:spcPct val="100000"/>
              </a:lnSpc>
              <a:spcBef>
                <a:spcPts val="0"/>
              </a:spcBef>
              <a:spcAft>
                <a:spcPts val="0"/>
              </a:spcAft>
              <a:buNone/>
            </a:pPr>
            <a:br>
              <a:rPr lang="en-US" sz="1700" b="0" i="0" u="none" strike="noStrike" cap="none">
                <a:solidFill>
                  <a:schemeClr val="dk1"/>
                </a:solidFill>
                <a:latin typeface="Arial"/>
                <a:ea typeface="Arial"/>
                <a:cs typeface="Arial"/>
                <a:sym typeface="Arial"/>
              </a:rPr>
            </a:b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p:txBody>
      </p:sp>
      <p:sp>
        <p:nvSpPr>
          <p:cNvPr id="8" name="Google Shape;100;p17">
            <a:extLst>
              <a:ext uri="{FF2B5EF4-FFF2-40B4-BE49-F238E27FC236}">
                <a16:creationId xmlns:a16="http://schemas.microsoft.com/office/drawing/2014/main" id="{576E03F6-73DC-4EC1-8FED-7D2E4437F6E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58"/>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r>
              <a:rPr lang="en-US"/>
              <a:t>Page </a:t>
            </a:r>
            <a:fld id="{00000000-1234-1234-1234-123412341234}" type="slidenum">
              <a:rPr lang="en-US"/>
              <a:t>42</a:t>
            </a:fld>
            <a:endParaRPr/>
          </a:p>
        </p:txBody>
      </p:sp>
      <p:pic>
        <p:nvPicPr>
          <p:cNvPr id="911" name="Google Shape;911;p58"/>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912" name="Google Shape;912;p58"/>
          <p:cNvSpPr txBox="1"/>
          <p:nvPr/>
        </p:nvSpPr>
        <p:spPr>
          <a:xfrm>
            <a:off x="857550" y="1877425"/>
            <a:ext cx="5773500" cy="2128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rPr>
              <a:t>HOW?</a:t>
            </a:r>
            <a:r>
              <a:rPr lang="en-US" sz="1700" b="1">
                <a:solidFill>
                  <a:schemeClr val="accent1"/>
                </a:solidFill>
                <a:latin typeface="Arial"/>
                <a:ea typeface="Arial"/>
                <a:cs typeface="Arial"/>
                <a:sym typeface="Arial"/>
              </a:rPr>
              <a:t> </a:t>
            </a:r>
            <a:endParaRPr sz="1700">
              <a:solidFill>
                <a:schemeClr val="dk1"/>
              </a:solidFill>
            </a:endParaRPr>
          </a:p>
          <a:p>
            <a:pPr marL="457200" lvl="0" indent="-336550" algn="l" rtl="0">
              <a:spcBef>
                <a:spcPts val="1200"/>
              </a:spcBef>
              <a:spcAft>
                <a:spcPts val="0"/>
              </a:spcAft>
              <a:buClr>
                <a:schemeClr val="dk1"/>
              </a:buClr>
              <a:buSzPts val="1700"/>
              <a:buChar char="●"/>
            </a:pPr>
            <a:r>
              <a:rPr lang="en-US" sz="1700">
                <a:solidFill>
                  <a:schemeClr val="dk1"/>
                </a:solidFill>
              </a:rPr>
              <a:t>Many Labs Study</a:t>
            </a:r>
            <a:endParaRPr sz="1700">
              <a:solidFill>
                <a:schemeClr val="dk1"/>
              </a:solidFill>
            </a:endParaRPr>
          </a:p>
          <a:p>
            <a:pPr marL="914400" lvl="0" indent="-336550" algn="l" rtl="0">
              <a:spcBef>
                <a:spcPts val="0"/>
              </a:spcBef>
              <a:spcAft>
                <a:spcPts val="0"/>
              </a:spcAft>
              <a:buClr>
                <a:schemeClr val="dk1"/>
              </a:buClr>
              <a:buSzPts val="1700"/>
              <a:buChar char="-"/>
            </a:pPr>
            <a:r>
              <a:rPr lang="en-US" sz="1700">
                <a:solidFill>
                  <a:schemeClr val="dk1"/>
                </a:solidFill>
              </a:rPr>
              <a:t>Call for participation to be launched </a:t>
            </a:r>
            <a:br>
              <a:rPr lang="en-US" sz="1700">
                <a:solidFill>
                  <a:schemeClr val="dk1"/>
                </a:solidFill>
              </a:rPr>
            </a:br>
            <a:r>
              <a:rPr lang="en-US" sz="1700">
                <a:solidFill>
                  <a:schemeClr val="dk1"/>
                </a:solidFill>
              </a:rPr>
              <a:t>in May</a:t>
            </a:r>
            <a:br>
              <a:rPr lang="en-US" sz="1700">
                <a:solidFill>
                  <a:schemeClr val="dk1"/>
                </a:solidFill>
              </a:rPr>
            </a:br>
            <a:endParaRPr sz="1700">
              <a:solidFill>
                <a:schemeClr val="dk1"/>
              </a:solidFill>
            </a:endParaRPr>
          </a:p>
          <a:p>
            <a:pPr marL="457200" lvl="0" indent="-336550" algn="l" rtl="0">
              <a:spcBef>
                <a:spcPts val="0"/>
              </a:spcBef>
              <a:spcAft>
                <a:spcPts val="0"/>
              </a:spcAft>
              <a:buClr>
                <a:schemeClr val="dk1"/>
              </a:buClr>
              <a:buSzPts val="1700"/>
              <a:buChar char="●"/>
            </a:pPr>
            <a:r>
              <a:rPr lang="en-US" sz="1700" b="1">
                <a:solidFill>
                  <a:schemeClr val="dk1"/>
                </a:solidFill>
              </a:rPr>
              <a:t>Goal:</a:t>
            </a:r>
            <a:r>
              <a:rPr lang="en-US" sz="1700">
                <a:solidFill>
                  <a:schemeClr val="dk1"/>
                </a:solidFill>
              </a:rPr>
              <a:t> to collect data from over 20 countries </a:t>
            </a:r>
            <a:br>
              <a:rPr lang="en-US" sz="1700">
                <a:solidFill>
                  <a:schemeClr val="dk1"/>
                </a:solidFill>
              </a:rPr>
            </a:br>
            <a:endParaRPr sz="1700">
              <a:solidFill>
                <a:schemeClr val="dk1"/>
              </a:solidFill>
            </a:endParaRPr>
          </a:p>
          <a:p>
            <a:pPr marL="0" marR="0" lvl="0" indent="0" algn="l" rtl="0">
              <a:spcBef>
                <a:spcPts val="0"/>
              </a:spcBef>
              <a:spcAft>
                <a:spcPts val="0"/>
              </a:spcAft>
              <a:buNone/>
            </a:pPr>
            <a:endParaRPr sz="1700">
              <a:solidFill>
                <a:schemeClr val="dk1"/>
              </a:solidFill>
            </a:endParaRPr>
          </a:p>
        </p:txBody>
      </p:sp>
      <p:sp>
        <p:nvSpPr>
          <p:cNvPr id="914" name="Google Shape;914;p58"/>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42</a:t>
            </a:fld>
            <a:endParaRPr/>
          </a:p>
        </p:txBody>
      </p:sp>
      <p:sp>
        <p:nvSpPr>
          <p:cNvPr id="915" name="Google Shape;915;p58"/>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916" name="Google Shape;916;p58"/>
          <p:cNvPicPr preferRelativeResize="0"/>
          <p:nvPr/>
        </p:nvPicPr>
        <p:blipFill rotWithShape="1">
          <a:blip r:embed="rId4">
            <a:alphaModFix/>
          </a:blip>
          <a:srcRect l="7990" t="1869" r="1108" b="1772"/>
          <a:stretch/>
        </p:blipFill>
        <p:spPr>
          <a:xfrm>
            <a:off x="5916625" y="2095500"/>
            <a:ext cx="5773501" cy="3434350"/>
          </a:xfrm>
          <a:prstGeom prst="rect">
            <a:avLst/>
          </a:prstGeom>
          <a:noFill/>
          <a:ln>
            <a:noFill/>
          </a:ln>
        </p:spPr>
      </p:pic>
      <p:sp>
        <p:nvSpPr>
          <p:cNvPr id="9" name="Google Shape;100;p17">
            <a:extLst>
              <a:ext uri="{FF2B5EF4-FFF2-40B4-BE49-F238E27FC236}">
                <a16:creationId xmlns:a16="http://schemas.microsoft.com/office/drawing/2014/main" id="{E83FB1AE-9D43-4D84-BF85-4A285331B6A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59"/>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r>
              <a:rPr lang="en-US"/>
              <a:t>Page </a:t>
            </a:r>
            <a:fld id="{00000000-1234-1234-1234-123412341234}" type="slidenum">
              <a:rPr lang="en-US"/>
              <a:t>43</a:t>
            </a:fld>
            <a:endParaRPr/>
          </a:p>
        </p:txBody>
      </p:sp>
      <p:pic>
        <p:nvPicPr>
          <p:cNvPr id="923" name="Google Shape;923;p59"/>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924" name="Google Shape;924;p59"/>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dirty="0">
                <a:solidFill>
                  <a:schemeClr val="accent1"/>
                </a:solidFill>
              </a:rPr>
              <a:t>Survey content</a:t>
            </a:r>
            <a:r>
              <a:rPr lang="en-US" sz="1700" b="1" dirty="0">
                <a:solidFill>
                  <a:schemeClr val="accent1"/>
                </a:solidFill>
                <a:latin typeface="Arial"/>
                <a:ea typeface="Arial"/>
                <a:cs typeface="Arial"/>
                <a:sym typeface="Arial"/>
              </a:rPr>
              <a:t> </a:t>
            </a:r>
            <a:endParaRPr sz="1700" dirty="0">
              <a:solidFill>
                <a:schemeClr val="dk1"/>
              </a:solidFill>
            </a:endParaRPr>
          </a:p>
          <a:p>
            <a:pPr marL="457200" lvl="0" indent="-336550" algn="l" rtl="0">
              <a:lnSpc>
                <a:spcPct val="115000"/>
              </a:lnSpc>
              <a:spcBef>
                <a:spcPts val="1200"/>
              </a:spcBef>
              <a:spcAft>
                <a:spcPts val="0"/>
              </a:spcAft>
              <a:buClr>
                <a:schemeClr val="dk1"/>
              </a:buClr>
              <a:buSzPts val="1700"/>
              <a:buChar char="●"/>
            </a:pPr>
            <a:r>
              <a:rPr lang="en-US" sz="1700" dirty="0">
                <a:solidFill>
                  <a:schemeClr val="dk1"/>
                </a:solidFill>
              </a:rPr>
              <a:t>Trust and distrust in the scientific community, scientists and the scientific method</a:t>
            </a:r>
            <a:endParaRPr sz="1700" dirty="0">
              <a:solidFill>
                <a:schemeClr val="dk1"/>
              </a:solidFill>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highlight>
                  <a:schemeClr val="lt1"/>
                </a:highlight>
              </a:rPr>
              <a:t>Credibility of national versus Western scientists</a:t>
            </a:r>
            <a:endParaRPr sz="1700" dirty="0">
              <a:solidFill>
                <a:schemeClr val="dk2"/>
              </a:solidFill>
              <a:highlight>
                <a:schemeClr val="lt1"/>
              </a:highlight>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highlight>
                  <a:schemeClr val="lt1"/>
                </a:highlight>
              </a:rPr>
              <a:t>Science in society and policy-making</a:t>
            </a:r>
            <a:endParaRPr sz="1100" b="1" dirty="0">
              <a:solidFill>
                <a:schemeClr val="dk2"/>
              </a:solidFill>
              <a:highlight>
                <a:schemeClr val="lt1"/>
              </a:highlight>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highlight>
                  <a:schemeClr val="lt1"/>
                </a:highlight>
              </a:rPr>
              <a:t>Goal(s) of science </a:t>
            </a:r>
            <a:endParaRPr sz="1700" dirty="0">
              <a:solidFill>
                <a:schemeClr val="dk2"/>
              </a:solidFill>
              <a:highlight>
                <a:schemeClr val="lt1"/>
              </a:highlight>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highlight>
                  <a:schemeClr val="lt1"/>
                </a:highlight>
              </a:rPr>
              <a:t>Perceived benefits of science </a:t>
            </a:r>
            <a:endParaRPr sz="1700" dirty="0">
              <a:solidFill>
                <a:schemeClr val="dk2"/>
              </a:solidFill>
              <a:highlight>
                <a:schemeClr val="lt1"/>
              </a:highlight>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highlight>
                  <a:schemeClr val="lt1"/>
                </a:highlight>
              </a:rPr>
              <a:t>Science-related populist attitudes</a:t>
            </a:r>
            <a:endParaRPr sz="1700" dirty="0">
              <a:solidFill>
                <a:schemeClr val="dk2"/>
              </a:solidFill>
              <a:highlight>
                <a:schemeClr val="lt1"/>
              </a:highlight>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rPr>
              <a:t>Media use (“intake”)</a:t>
            </a:r>
            <a:endParaRPr sz="1700" dirty="0">
              <a:solidFill>
                <a:schemeClr val="dk2"/>
              </a:solidFill>
              <a:highlight>
                <a:schemeClr val="lt1"/>
              </a:highlight>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Communication </a:t>
            </a:r>
            <a:r>
              <a:rPr lang="en-US" sz="1700" dirty="0">
                <a:solidFill>
                  <a:schemeClr val="dk2"/>
                </a:solidFill>
                <a:highlight>
                  <a:schemeClr val="lt1"/>
                </a:highlight>
              </a:rPr>
              <a:t>about science (“outreach”)</a:t>
            </a:r>
            <a:endParaRPr sz="1700" dirty="0">
              <a:solidFill>
                <a:schemeClr val="dk2"/>
              </a:solidFill>
              <a:highlight>
                <a:schemeClr val="lt1"/>
              </a:highlight>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highlight>
                  <a:schemeClr val="lt1"/>
                </a:highlight>
              </a:rPr>
              <a:t>Resilience toward anti-scientific ideas and misinformation</a:t>
            </a:r>
            <a:endParaRPr sz="1700" dirty="0">
              <a:solidFill>
                <a:schemeClr val="dk2"/>
              </a:solidFill>
              <a:highlight>
                <a:schemeClr val="lt1"/>
              </a:highlight>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highlight>
                  <a:schemeClr val="lt1"/>
                </a:highlight>
              </a:rPr>
              <a:t>Psychological predictors (e.g., social dominance orientation)</a:t>
            </a:r>
            <a:endParaRPr sz="1700" dirty="0">
              <a:solidFill>
                <a:schemeClr val="dk2"/>
              </a:solidFill>
              <a:highlight>
                <a:schemeClr val="lt1"/>
              </a:highlight>
            </a:endParaRPr>
          </a:p>
          <a:p>
            <a:pPr marL="457200" lvl="0" indent="0" algn="l" rtl="0">
              <a:lnSpc>
                <a:spcPct val="115000"/>
              </a:lnSpc>
              <a:spcBef>
                <a:spcPts val="1200"/>
              </a:spcBef>
              <a:spcAft>
                <a:spcPts val="0"/>
              </a:spcAft>
              <a:buNone/>
            </a:pPr>
            <a:endParaRPr sz="1100" b="1" dirty="0">
              <a:solidFill>
                <a:schemeClr val="dk1"/>
              </a:solidFill>
            </a:endParaRPr>
          </a:p>
          <a:p>
            <a:pPr marL="0" lvl="0" indent="0" algn="l" rtl="0">
              <a:lnSpc>
                <a:spcPct val="115000"/>
              </a:lnSpc>
              <a:spcBef>
                <a:spcPts val="1200"/>
              </a:spcBef>
              <a:spcAft>
                <a:spcPts val="0"/>
              </a:spcAft>
              <a:buNone/>
            </a:pPr>
            <a:endParaRPr sz="1700" dirty="0">
              <a:solidFill>
                <a:schemeClr val="dk1"/>
              </a:solidFill>
            </a:endParaRPr>
          </a:p>
          <a:p>
            <a:pPr marL="0" marR="0" lvl="0" indent="0" algn="l" rtl="0">
              <a:spcBef>
                <a:spcPts val="0"/>
              </a:spcBef>
              <a:spcAft>
                <a:spcPts val="0"/>
              </a:spcAft>
              <a:buNone/>
            </a:pPr>
            <a:endParaRPr sz="1700" dirty="0">
              <a:solidFill>
                <a:schemeClr val="dk1"/>
              </a:solidFill>
            </a:endParaRPr>
          </a:p>
        </p:txBody>
      </p:sp>
      <p:sp>
        <p:nvSpPr>
          <p:cNvPr id="926" name="Google Shape;926;p59"/>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43</a:t>
            </a:fld>
            <a:endParaRPr/>
          </a:p>
        </p:txBody>
      </p:sp>
      <p:sp>
        <p:nvSpPr>
          <p:cNvPr id="927" name="Google Shape;927;p59"/>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928" name="Google Shape;928;p59"/>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7026B7A0-2B3E-4D14-9AA9-6787AD297241}"/>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60"/>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44</a:t>
            </a:fld>
            <a:endParaRPr/>
          </a:p>
        </p:txBody>
      </p:sp>
      <p:pic>
        <p:nvPicPr>
          <p:cNvPr id="935" name="Google Shape;935;p60"/>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936" name="Google Shape;936;p60"/>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dirty="0">
                <a:solidFill>
                  <a:schemeClr val="accent1"/>
                </a:solidFill>
              </a:rPr>
              <a:t>Survey content</a:t>
            </a:r>
            <a:r>
              <a:rPr lang="en-US" sz="1700" b="1" dirty="0">
                <a:solidFill>
                  <a:schemeClr val="accent1"/>
                </a:solidFill>
                <a:latin typeface="Arial"/>
                <a:ea typeface="Arial"/>
                <a:cs typeface="Arial"/>
                <a:sym typeface="Arial"/>
              </a:rPr>
              <a:t> </a:t>
            </a:r>
            <a:endParaRPr sz="1700" dirty="0">
              <a:solidFill>
                <a:schemeClr val="dk1"/>
              </a:solidFill>
            </a:endParaRPr>
          </a:p>
          <a:p>
            <a:pPr marL="457200" lvl="0" indent="-336550" algn="l" rtl="0">
              <a:lnSpc>
                <a:spcPct val="115000"/>
              </a:lnSpc>
              <a:spcBef>
                <a:spcPts val="1200"/>
              </a:spcBef>
              <a:spcAft>
                <a:spcPts val="0"/>
              </a:spcAft>
              <a:buClr>
                <a:schemeClr val="dk2"/>
              </a:buClr>
              <a:buSzPts val="1700"/>
              <a:buChar char="●"/>
            </a:pPr>
            <a:r>
              <a:rPr lang="en-US" sz="1700" dirty="0">
                <a:solidFill>
                  <a:schemeClr val="dk2"/>
                </a:solidFill>
              </a:rPr>
              <a:t>Trust and distrust in the scientific community, scientists and the scientific method</a:t>
            </a:r>
            <a:endParaRPr sz="1700" dirty="0">
              <a:solidFill>
                <a:schemeClr val="dk2"/>
              </a:solidFill>
            </a:endParaRPr>
          </a:p>
          <a:p>
            <a:pPr marL="457200" lvl="0" indent="-336550" algn="l" rtl="0">
              <a:lnSpc>
                <a:spcPct val="115000"/>
              </a:lnSpc>
              <a:spcBef>
                <a:spcPts val="0"/>
              </a:spcBef>
              <a:spcAft>
                <a:spcPts val="0"/>
              </a:spcAft>
              <a:buClr>
                <a:schemeClr val="dk1"/>
              </a:buClr>
              <a:buSzPts val="1700"/>
              <a:buChar char="●"/>
            </a:pPr>
            <a:r>
              <a:rPr lang="en-US" sz="1700" dirty="0">
                <a:solidFill>
                  <a:schemeClr val="dk1"/>
                </a:solidFill>
              </a:rPr>
              <a:t>Credibility of national versus Western scientists</a:t>
            </a:r>
            <a:endParaRPr sz="1700" dirty="0">
              <a:solidFill>
                <a:schemeClr val="dk1"/>
              </a:solidFill>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rPr>
              <a:t>Science in society and policy-making</a:t>
            </a:r>
            <a:endParaRPr sz="1100" b="1"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Goal(s) of science </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Perceived benefits of science </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Science-related populist attitudes</a:t>
            </a:r>
            <a:endParaRPr sz="1700" dirty="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rPr>
              <a:t>Media use (“intake”)</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Communication about science (“outreach”)</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Resilience toward anti-scientific ideas and misinformation</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Psychological predictors (e.g., social dominance orientation)</a:t>
            </a:r>
            <a:endParaRPr sz="1700" dirty="0">
              <a:solidFill>
                <a:schemeClr val="dk2"/>
              </a:solidFill>
            </a:endParaRPr>
          </a:p>
          <a:p>
            <a:pPr marL="457200" lvl="0" indent="0" algn="l" rtl="0">
              <a:lnSpc>
                <a:spcPct val="115000"/>
              </a:lnSpc>
              <a:spcBef>
                <a:spcPts val="1200"/>
              </a:spcBef>
              <a:spcAft>
                <a:spcPts val="0"/>
              </a:spcAft>
              <a:buNone/>
            </a:pPr>
            <a:endParaRPr sz="1100" b="1" dirty="0">
              <a:solidFill>
                <a:schemeClr val="dk2"/>
              </a:solidFill>
            </a:endParaRPr>
          </a:p>
          <a:p>
            <a:pPr marL="0" lvl="0" indent="0" algn="l" rtl="0">
              <a:lnSpc>
                <a:spcPct val="115000"/>
              </a:lnSpc>
              <a:spcBef>
                <a:spcPts val="1200"/>
              </a:spcBef>
              <a:spcAft>
                <a:spcPts val="0"/>
              </a:spcAft>
              <a:buNone/>
            </a:pPr>
            <a:endParaRPr sz="1700" dirty="0">
              <a:solidFill>
                <a:schemeClr val="dk1"/>
              </a:solidFill>
            </a:endParaRPr>
          </a:p>
          <a:p>
            <a:pPr marL="0" marR="0" lvl="0" indent="0" algn="l" rtl="0">
              <a:spcBef>
                <a:spcPts val="0"/>
              </a:spcBef>
              <a:spcAft>
                <a:spcPts val="0"/>
              </a:spcAft>
              <a:buNone/>
            </a:pPr>
            <a:endParaRPr sz="1700" dirty="0">
              <a:solidFill>
                <a:schemeClr val="dk1"/>
              </a:solidFill>
            </a:endParaRPr>
          </a:p>
        </p:txBody>
      </p:sp>
      <p:sp>
        <p:nvSpPr>
          <p:cNvPr id="938" name="Google Shape;938;p60"/>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44</a:t>
            </a:fld>
            <a:endParaRPr/>
          </a:p>
        </p:txBody>
      </p:sp>
      <p:sp>
        <p:nvSpPr>
          <p:cNvPr id="939" name="Google Shape;939;p60"/>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940" name="Google Shape;940;p60"/>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CE8E54C7-5C6B-45FB-AD66-319CAB821F10}"/>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61"/>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45</a:t>
            </a:fld>
            <a:endParaRPr/>
          </a:p>
        </p:txBody>
      </p:sp>
      <p:pic>
        <p:nvPicPr>
          <p:cNvPr id="947" name="Google Shape;947;p61"/>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948" name="Google Shape;948;p61"/>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rPr>
              <a:t>Survey content</a:t>
            </a:r>
            <a:r>
              <a:rPr lang="en-US" sz="1700" b="1">
                <a:solidFill>
                  <a:schemeClr val="accent1"/>
                </a:solidFill>
                <a:latin typeface="Arial"/>
                <a:ea typeface="Arial"/>
                <a:cs typeface="Arial"/>
                <a:sym typeface="Arial"/>
              </a:rPr>
              <a:t> </a:t>
            </a:r>
            <a:endParaRPr sz="1700">
              <a:solidFill>
                <a:schemeClr val="dk1"/>
              </a:solidFill>
            </a:endParaRPr>
          </a:p>
          <a:p>
            <a:pPr marL="457200" lvl="0" indent="-336550" algn="l" rtl="0">
              <a:lnSpc>
                <a:spcPct val="115000"/>
              </a:lnSpc>
              <a:spcBef>
                <a:spcPts val="1200"/>
              </a:spcBef>
              <a:spcAft>
                <a:spcPts val="0"/>
              </a:spcAft>
              <a:buClr>
                <a:schemeClr val="dk2"/>
              </a:buClr>
              <a:buSzPts val="1700"/>
              <a:buChar char="●"/>
            </a:pPr>
            <a:r>
              <a:rPr lang="en-US" sz="1700">
                <a:solidFill>
                  <a:schemeClr val="dk2"/>
                </a:solidFill>
              </a:rPr>
              <a:t>Trust and distrust in the scientific community, scientists and the scientific method</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Credibility of national versus Western scientists</a:t>
            </a:r>
            <a:endParaRPr sz="1700">
              <a:solidFill>
                <a:schemeClr val="dk2"/>
              </a:solidFill>
            </a:endParaRPr>
          </a:p>
          <a:p>
            <a:pPr marL="457200" lvl="0" indent="-336550" algn="l" rtl="0">
              <a:lnSpc>
                <a:spcPct val="115000"/>
              </a:lnSpc>
              <a:spcBef>
                <a:spcPts val="0"/>
              </a:spcBef>
              <a:spcAft>
                <a:spcPts val="0"/>
              </a:spcAft>
              <a:buClr>
                <a:schemeClr val="dk1"/>
              </a:buClr>
              <a:buSzPts val="1700"/>
              <a:buChar char="●"/>
            </a:pPr>
            <a:r>
              <a:rPr lang="en-US" sz="1700">
                <a:solidFill>
                  <a:schemeClr val="dk1"/>
                </a:solidFill>
              </a:rPr>
              <a:t>Science in society and policy-making</a:t>
            </a:r>
            <a:endParaRPr sz="1100" b="1">
              <a:solidFill>
                <a:schemeClr val="dk1"/>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Goal(s) of science </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Perceived benefits of science </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Science-related populist attitudes</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Media use (“intake”)</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Communication about science (“outreach”)</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Resilience toward anti-scientific ideas and misinformation</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Psychological predictors (e.g., social dominance orientation)</a:t>
            </a:r>
            <a:endParaRPr sz="1700">
              <a:solidFill>
                <a:schemeClr val="dk2"/>
              </a:solidFill>
            </a:endParaRPr>
          </a:p>
          <a:p>
            <a:pPr marL="457200" lvl="0" indent="0" algn="l" rtl="0">
              <a:lnSpc>
                <a:spcPct val="115000"/>
              </a:lnSpc>
              <a:spcBef>
                <a:spcPts val="1200"/>
              </a:spcBef>
              <a:spcAft>
                <a:spcPts val="0"/>
              </a:spcAft>
              <a:buNone/>
            </a:pPr>
            <a:endParaRPr sz="1100" b="1">
              <a:solidFill>
                <a:schemeClr val="dk1"/>
              </a:solidFill>
            </a:endParaRPr>
          </a:p>
          <a:p>
            <a:pPr marL="0" lvl="0" indent="0" algn="l" rtl="0">
              <a:lnSpc>
                <a:spcPct val="115000"/>
              </a:lnSpc>
              <a:spcBef>
                <a:spcPts val="1200"/>
              </a:spcBef>
              <a:spcAft>
                <a:spcPts val="0"/>
              </a:spcAft>
              <a:buNone/>
            </a:pPr>
            <a:endParaRPr sz="1700">
              <a:solidFill>
                <a:schemeClr val="dk1"/>
              </a:solidFill>
            </a:endParaRPr>
          </a:p>
          <a:p>
            <a:pPr marL="0" marR="0" lvl="0" indent="0" algn="l" rtl="0">
              <a:spcBef>
                <a:spcPts val="0"/>
              </a:spcBef>
              <a:spcAft>
                <a:spcPts val="0"/>
              </a:spcAft>
              <a:buNone/>
            </a:pPr>
            <a:endParaRPr sz="1700">
              <a:solidFill>
                <a:schemeClr val="dk1"/>
              </a:solidFill>
            </a:endParaRPr>
          </a:p>
        </p:txBody>
      </p:sp>
      <p:sp>
        <p:nvSpPr>
          <p:cNvPr id="950" name="Google Shape;950;p61"/>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45</a:t>
            </a:fld>
            <a:endParaRPr/>
          </a:p>
        </p:txBody>
      </p:sp>
      <p:sp>
        <p:nvSpPr>
          <p:cNvPr id="951" name="Google Shape;951;p61"/>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952" name="Google Shape;952;p61"/>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05FAE307-8F1B-4AC6-A3E8-DBF12A6BE49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62"/>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46</a:t>
            </a:fld>
            <a:endParaRPr/>
          </a:p>
        </p:txBody>
      </p:sp>
      <p:pic>
        <p:nvPicPr>
          <p:cNvPr id="959" name="Google Shape;959;p62"/>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960" name="Google Shape;960;p62"/>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dirty="0">
                <a:solidFill>
                  <a:schemeClr val="accent1"/>
                </a:solidFill>
              </a:rPr>
              <a:t>Survey content</a:t>
            </a:r>
            <a:r>
              <a:rPr lang="en-US" sz="1700" b="1" dirty="0">
                <a:solidFill>
                  <a:schemeClr val="accent1"/>
                </a:solidFill>
                <a:latin typeface="Arial"/>
                <a:ea typeface="Arial"/>
                <a:cs typeface="Arial"/>
                <a:sym typeface="Arial"/>
              </a:rPr>
              <a:t> </a:t>
            </a:r>
            <a:endParaRPr sz="1700" dirty="0">
              <a:solidFill>
                <a:schemeClr val="dk1"/>
              </a:solidFill>
            </a:endParaRPr>
          </a:p>
          <a:p>
            <a:pPr marL="457200" lvl="0" indent="-336550" algn="l" rtl="0">
              <a:lnSpc>
                <a:spcPct val="115000"/>
              </a:lnSpc>
              <a:spcBef>
                <a:spcPts val="1200"/>
              </a:spcBef>
              <a:spcAft>
                <a:spcPts val="0"/>
              </a:spcAft>
              <a:buClr>
                <a:schemeClr val="dk2"/>
              </a:buClr>
              <a:buSzPts val="1700"/>
              <a:buChar char="●"/>
            </a:pPr>
            <a:r>
              <a:rPr lang="en-US" sz="1700" dirty="0">
                <a:solidFill>
                  <a:schemeClr val="dk2"/>
                </a:solidFill>
              </a:rPr>
              <a:t>Trust and distrust in the scientific community, scientists and the scientific method</a:t>
            </a:r>
            <a:endParaRPr sz="1700" dirty="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rPr>
              <a:t>Credibility of national versus Western scientists</a:t>
            </a:r>
            <a:endParaRPr sz="1700" dirty="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rPr>
              <a:t>Science in society and policy-making</a:t>
            </a:r>
            <a:endParaRPr sz="1100" b="1" dirty="0">
              <a:solidFill>
                <a:schemeClr val="dk2"/>
              </a:solidFill>
            </a:endParaRPr>
          </a:p>
          <a:p>
            <a:pPr marL="457200" marR="0" lvl="0" indent="-336550" algn="l" rtl="0">
              <a:lnSpc>
                <a:spcPct val="115000"/>
              </a:lnSpc>
              <a:spcBef>
                <a:spcPts val="0"/>
              </a:spcBef>
              <a:spcAft>
                <a:spcPts val="0"/>
              </a:spcAft>
              <a:buClr>
                <a:schemeClr val="dk1"/>
              </a:buClr>
              <a:buSzPts val="1700"/>
              <a:buChar char="●"/>
            </a:pPr>
            <a:r>
              <a:rPr lang="en-US" sz="1700" dirty="0">
                <a:solidFill>
                  <a:schemeClr val="dk1"/>
                </a:solidFill>
              </a:rPr>
              <a:t>Goal(s) of science </a:t>
            </a:r>
            <a:endParaRPr sz="1700" dirty="0">
              <a:solidFill>
                <a:schemeClr val="dk1"/>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Perceived benefits of science </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Science-related populist attitudes</a:t>
            </a:r>
            <a:endParaRPr sz="1700" dirty="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rPr>
              <a:t>Media use (“intake”)</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Communication about science (“outreach”)</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Resilience toward anti-scientific ideas and misinformation</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Psychological predictors (e.g., social dominance orientation)</a:t>
            </a:r>
            <a:endParaRPr sz="1700" dirty="0">
              <a:solidFill>
                <a:schemeClr val="dk2"/>
              </a:solidFill>
            </a:endParaRPr>
          </a:p>
          <a:p>
            <a:pPr marL="457200" lvl="0" indent="0" algn="l" rtl="0">
              <a:lnSpc>
                <a:spcPct val="115000"/>
              </a:lnSpc>
              <a:spcBef>
                <a:spcPts val="1200"/>
              </a:spcBef>
              <a:spcAft>
                <a:spcPts val="0"/>
              </a:spcAft>
              <a:buNone/>
            </a:pPr>
            <a:endParaRPr sz="1100" b="1" dirty="0">
              <a:solidFill>
                <a:schemeClr val="dk1"/>
              </a:solidFill>
            </a:endParaRPr>
          </a:p>
          <a:p>
            <a:pPr marL="0" lvl="0" indent="0" algn="l" rtl="0">
              <a:lnSpc>
                <a:spcPct val="115000"/>
              </a:lnSpc>
              <a:spcBef>
                <a:spcPts val="1200"/>
              </a:spcBef>
              <a:spcAft>
                <a:spcPts val="0"/>
              </a:spcAft>
              <a:buNone/>
            </a:pPr>
            <a:endParaRPr sz="1700" dirty="0">
              <a:solidFill>
                <a:schemeClr val="dk1"/>
              </a:solidFill>
            </a:endParaRPr>
          </a:p>
          <a:p>
            <a:pPr marL="0" marR="0" lvl="0" indent="0" algn="l" rtl="0">
              <a:spcBef>
                <a:spcPts val="0"/>
              </a:spcBef>
              <a:spcAft>
                <a:spcPts val="0"/>
              </a:spcAft>
              <a:buNone/>
            </a:pPr>
            <a:endParaRPr sz="1700" dirty="0">
              <a:solidFill>
                <a:schemeClr val="dk1"/>
              </a:solidFill>
            </a:endParaRPr>
          </a:p>
        </p:txBody>
      </p:sp>
      <p:sp>
        <p:nvSpPr>
          <p:cNvPr id="962" name="Google Shape;962;p62"/>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46</a:t>
            </a:fld>
            <a:endParaRPr/>
          </a:p>
        </p:txBody>
      </p:sp>
      <p:sp>
        <p:nvSpPr>
          <p:cNvPr id="963" name="Google Shape;963;p62"/>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964" name="Google Shape;964;p62"/>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1C8A66C9-90AE-49A3-8535-5E40790DF4F2}"/>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63"/>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47</a:t>
            </a:fld>
            <a:endParaRPr/>
          </a:p>
        </p:txBody>
      </p:sp>
      <p:pic>
        <p:nvPicPr>
          <p:cNvPr id="971" name="Google Shape;971;p63"/>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972" name="Google Shape;972;p63"/>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rPr>
              <a:t>Survey content</a:t>
            </a:r>
            <a:r>
              <a:rPr lang="en-US" sz="1700" b="1">
                <a:solidFill>
                  <a:schemeClr val="accent1"/>
                </a:solidFill>
                <a:latin typeface="Arial"/>
                <a:ea typeface="Arial"/>
                <a:cs typeface="Arial"/>
                <a:sym typeface="Arial"/>
              </a:rPr>
              <a:t> </a:t>
            </a:r>
            <a:endParaRPr sz="1700">
              <a:solidFill>
                <a:schemeClr val="dk1"/>
              </a:solidFill>
            </a:endParaRPr>
          </a:p>
          <a:p>
            <a:pPr marL="457200" lvl="0" indent="-336550" algn="l" rtl="0">
              <a:lnSpc>
                <a:spcPct val="115000"/>
              </a:lnSpc>
              <a:spcBef>
                <a:spcPts val="1200"/>
              </a:spcBef>
              <a:spcAft>
                <a:spcPts val="0"/>
              </a:spcAft>
              <a:buClr>
                <a:schemeClr val="dk2"/>
              </a:buClr>
              <a:buSzPts val="1700"/>
              <a:buChar char="●"/>
            </a:pPr>
            <a:r>
              <a:rPr lang="en-US" sz="1700">
                <a:solidFill>
                  <a:schemeClr val="dk2"/>
                </a:solidFill>
              </a:rPr>
              <a:t>Trust and distrust in the scientific community, scientists and the scientific method</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Credibility of national versus Western scientists</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Science in society and policy-making</a:t>
            </a:r>
            <a:endParaRPr sz="1100" b="1">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Goal(s) of science </a:t>
            </a:r>
            <a:endParaRPr sz="1700">
              <a:solidFill>
                <a:schemeClr val="dk2"/>
              </a:solidFill>
            </a:endParaRPr>
          </a:p>
          <a:p>
            <a:pPr marL="457200" marR="0" lvl="0" indent="-336550" algn="l" rtl="0">
              <a:lnSpc>
                <a:spcPct val="115000"/>
              </a:lnSpc>
              <a:spcBef>
                <a:spcPts val="0"/>
              </a:spcBef>
              <a:spcAft>
                <a:spcPts val="0"/>
              </a:spcAft>
              <a:buClr>
                <a:schemeClr val="dk1"/>
              </a:buClr>
              <a:buSzPts val="1700"/>
              <a:buChar char="●"/>
            </a:pPr>
            <a:r>
              <a:rPr lang="en-US" sz="1700">
                <a:solidFill>
                  <a:schemeClr val="dk1"/>
                </a:solidFill>
              </a:rPr>
              <a:t>Perceived benefits of science </a:t>
            </a:r>
            <a:endParaRPr sz="1700">
              <a:solidFill>
                <a:schemeClr val="dk1"/>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Science-related populist attitudes</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Media use (“intake”)</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Communication about science (“outreach”)</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Resilience toward anti-scientific ideas and misinformation</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Psychological predictors (e.g., social dominance orientation)</a:t>
            </a:r>
            <a:endParaRPr sz="1700">
              <a:solidFill>
                <a:schemeClr val="dk2"/>
              </a:solidFill>
            </a:endParaRPr>
          </a:p>
          <a:p>
            <a:pPr marL="457200" lvl="0" indent="0" algn="l" rtl="0">
              <a:lnSpc>
                <a:spcPct val="115000"/>
              </a:lnSpc>
              <a:spcBef>
                <a:spcPts val="1200"/>
              </a:spcBef>
              <a:spcAft>
                <a:spcPts val="0"/>
              </a:spcAft>
              <a:buNone/>
            </a:pPr>
            <a:endParaRPr sz="1100" b="1">
              <a:solidFill>
                <a:schemeClr val="dk1"/>
              </a:solidFill>
            </a:endParaRPr>
          </a:p>
          <a:p>
            <a:pPr marL="0" lvl="0" indent="0" algn="l" rtl="0">
              <a:lnSpc>
                <a:spcPct val="115000"/>
              </a:lnSpc>
              <a:spcBef>
                <a:spcPts val="1200"/>
              </a:spcBef>
              <a:spcAft>
                <a:spcPts val="0"/>
              </a:spcAft>
              <a:buNone/>
            </a:pPr>
            <a:endParaRPr sz="1700">
              <a:solidFill>
                <a:schemeClr val="dk1"/>
              </a:solidFill>
            </a:endParaRPr>
          </a:p>
          <a:p>
            <a:pPr marL="0" marR="0" lvl="0" indent="0" algn="l" rtl="0">
              <a:spcBef>
                <a:spcPts val="0"/>
              </a:spcBef>
              <a:spcAft>
                <a:spcPts val="0"/>
              </a:spcAft>
              <a:buNone/>
            </a:pPr>
            <a:endParaRPr sz="1700">
              <a:solidFill>
                <a:schemeClr val="dk1"/>
              </a:solidFill>
            </a:endParaRPr>
          </a:p>
        </p:txBody>
      </p:sp>
      <p:sp>
        <p:nvSpPr>
          <p:cNvPr id="974" name="Google Shape;974;p63"/>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47</a:t>
            </a:fld>
            <a:endParaRPr/>
          </a:p>
        </p:txBody>
      </p:sp>
      <p:sp>
        <p:nvSpPr>
          <p:cNvPr id="975" name="Google Shape;975;p63"/>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976" name="Google Shape;976;p63"/>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CBCC0ADB-B147-4C95-8136-DCEF2317D920}"/>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64"/>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48</a:t>
            </a:fld>
            <a:endParaRPr/>
          </a:p>
        </p:txBody>
      </p:sp>
      <p:pic>
        <p:nvPicPr>
          <p:cNvPr id="983" name="Google Shape;983;p64"/>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984" name="Google Shape;984;p64"/>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rPr>
              <a:t>Survey content</a:t>
            </a:r>
            <a:r>
              <a:rPr lang="en-US" sz="1700" b="1">
                <a:solidFill>
                  <a:schemeClr val="accent1"/>
                </a:solidFill>
                <a:latin typeface="Arial"/>
                <a:ea typeface="Arial"/>
                <a:cs typeface="Arial"/>
                <a:sym typeface="Arial"/>
              </a:rPr>
              <a:t> </a:t>
            </a:r>
            <a:endParaRPr sz="1700">
              <a:solidFill>
                <a:schemeClr val="dk1"/>
              </a:solidFill>
            </a:endParaRPr>
          </a:p>
          <a:p>
            <a:pPr marL="457200" lvl="0" indent="-336550" algn="l" rtl="0">
              <a:lnSpc>
                <a:spcPct val="115000"/>
              </a:lnSpc>
              <a:spcBef>
                <a:spcPts val="1200"/>
              </a:spcBef>
              <a:spcAft>
                <a:spcPts val="0"/>
              </a:spcAft>
              <a:buClr>
                <a:schemeClr val="dk2"/>
              </a:buClr>
              <a:buSzPts val="1700"/>
              <a:buChar char="●"/>
            </a:pPr>
            <a:r>
              <a:rPr lang="en-US" sz="1700">
                <a:solidFill>
                  <a:schemeClr val="dk2"/>
                </a:solidFill>
              </a:rPr>
              <a:t>Trust and distrust in the scientific community, scientists and the scientific method</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Credibility of national versus Western scientists</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Science in society and policy-making</a:t>
            </a:r>
            <a:endParaRPr sz="1100" b="1">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Goal(s) of science </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Perceived benefits of science </a:t>
            </a:r>
            <a:endParaRPr sz="1700">
              <a:solidFill>
                <a:schemeClr val="dk2"/>
              </a:solidFill>
            </a:endParaRPr>
          </a:p>
          <a:p>
            <a:pPr marL="457200" marR="0" lvl="0" indent="-336550" algn="l" rtl="0">
              <a:lnSpc>
                <a:spcPct val="115000"/>
              </a:lnSpc>
              <a:spcBef>
                <a:spcPts val="0"/>
              </a:spcBef>
              <a:spcAft>
                <a:spcPts val="0"/>
              </a:spcAft>
              <a:buClr>
                <a:schemeClr val="dk1"/>
              </a:buClr>
              <a:buSzPts val="1700"/>
              <a:buChar char="●"/>
            </a:pPr>
            <a:r>
              <a:rPr lang="en-US" sz="1700">
                <a:solidFill>
                  <a:schemeClr val="dk1"/>
                </a:solidFill>
              </a:rPr>
              <a:t>Science-related populist attitudes</a:t>
            </a:r>
            <a:endParaRPr sz="1700">
              <a:solidFill>
                <a:schemeClr val="dk1"/>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Media use (“intake”)</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Communication about science (“outreach”)</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Resilience toward anti-scientific ideas and misinformation</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Psychological predictors (e.g., social dominance orientation)</a:t>
            </a:r>
            <a:endParaRPr sz="1700">
              <a:solidFill>
                <a:schemeClr val="dk2"/>
              </a:solidFill>
            </a:endParaRPr>
          </a:p>
          <a:p>
            <a:pPr marL="457200" lvl="0" indent="0" algn="l" rtl="0">
              <a:lnSpc>
                <a:spcPct val="115000"/>
              </a:lnSpc>
              <a:spcBef>
                <a:spcPts val="1200"/>
              </a:spcBef>
              <a:spcAft>
                <a:spcPts val="0"/>
              </a:spcAft>
              <a:buNone/>
            </a:pPr>
            <a:endParaRPr sz="1100" b="1">
              <a:solidFill>
                <a:schemeClr val="dk1"/>
              </a:solidFill>
            </a:endParaRPr>
          </a:p>
          <a:p>
            <a:pPr marL="0" lvl="0" indent="0" algn="l" rtl="0">
              <a:lnSpc>
                <a:spcPct val="115000"/>
              </a:lnSpc>
              <a:spcBef>
                <a:spcPts val="1200"/>
              </a:spcBef>
              <a:spcAft>
                <a:spcPts val="0"/>
              </a:spcAft>
              <a:buNone/>
            </a:pPr>
            <a:endParaRPr sz="1700">
              <a:solidFill>
                <a:schemeClr val="dk1"/>
              </a:solidFill>
            </a:endParaRPr>
          </a:p>
          <a:p>
            <a:pPr marL="0" marR="0" lvl="0" indent="0" algn="l" rtl="0">
              <a:spcBef>
                <a:spcPts val="0"/>
              </a:spcBef>
              <a:spcAft>
                <a:spcPts val="0"/>
              </a:spcAft>
              <a:buNone/>
            </a:pPr>
            <a:endParaRPr sz="1700">
              <a:solidFill>
                <a:schemeClr val="dk1"/>
              </a:solidFill>
            </a:endParaRPr>
          </a:p>
        </p:txBody>
      </p:sp>
      <p:sp>
        <p:nvSpPr>
          <p:cNvPr id="986" name="Google Shape;986;p64"/>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48</a:t>
            </a:fld>
            <a:endParaRPr/>
          </a:p>
        </p:txBody>
      </p:sp>
      <p:sp>
        <p:nvSpPr>
          <p:cNvPr id="987" name="Google Shape;987;p64"/>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988" name="Google Shape;988;p64"/>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78395940-1915-4F5C-8832-45D6FDF562EC}"/>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65"/>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49</a:t>
            </a:fld>
            <a:endParaRPr/>
          </a:p>
        </p:txBody>
      </p:sp>
      <p:pic>
        <p:nvPicPr>
          <p:cNvPr id="995" name="Google Shape;995;p65"/>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996" name="Google Shape;996;p65"/>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rPr>
              <a:t>Survey content</a:t>
            </a:r>
            <a:r>
              <a:rPr lang="en-US" sz="1700" b="1">
                <a:solidFill>
                  <a:schemeClr val="accent1"/>
                </a:solidFill>
                <a:latin typeface="Arial"/>
                <a:ea typeface="Arial"/>
                <a:cs typeface="Arial"/>
                <a:sym typeface="Arial"/>
              </a:rPr>
              <a:t> </a:t>
            </a:r>
            <a:endParaRPr sz="1700">
              <a:solidFill>
                <a:schemeClr val="dk1"/>
              </a:solidFill>
            </a:endParaRPr>
          </a:p>
          <a:p>
            <a:pPr marL="457200" lvl="0" indent="-336550" algn="l" rtl="0">
              <a:lnSpc>
                <a:spcPct val="115000"/>
              </a:lnSpc>
              <a:spcBef>
                <a:spcPts val="1200"/>
              </a:spcBef>
              <a:spcAft>
                <a:spcPts val="0"/>
              </a:spcAft>
              <a:buClr>
                <a:schemeClr val="dk2"/>
              </a:buClr>
              <a:buSzPts val="1700"/>
              <a:buChar char="●"/>
            </a:pPr>
            <a:r>
              <a:rPr lang="en-US" sz="1700">
                <a:solidFill>
                  <a:schemeClr val="dk2"/>
                </a:solidFill>
              </a:rPr>
              <a:t>Trust and distrust in the scientific community, scientists and the scientific method</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Credibility of national versus Western scientists</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Science in society and policy-making</a:t>
            </a:r>
            <a:endParaRPr sz="1100" b="1">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Goal(s) of science </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Perceived benefits of science </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Science-related populist attitudes</a:t>
            </a:r>
            <a:endParaRPr sz="1700">
              <a:solidFill>
                <a:schemeClr val="dk2"/>
              </a:solidFill>
            </a:endParaRPr>
          </a:p>
          <a:p>
            <a:pPr marL="457200" marR="0" lvl="0" indent="-336550" algn="l" rtl="0">
              <a:lnSpc>
                <a:spcPct val="115000"/>
              </a:lnSpc>
              <a:spcBef>
                <a:spcPts val="0"/>
              </a:spcBef>
              <a:spcAft>
                <a:spcPts val="0"/>
              </a:spcAft>
              <a:buClr>
                <a:schemeClr val="dk1"/>
              </a:buClr>
              <a:buSzPts val="1700"/>
              <a:buChar char="●"/>
            </a:pPr>
            <a:r>
              <a:rPr lang="en-US" sz="1700">
                <a:solidFill>
                  <a:schemeClr val="dk1"/>
                </a:solidFill>
              </a:rPr>
              <a:t>Media use (“intake”)</a:t>
            </a:r>
            <a:endParaRPr sz="1700">
              <a:solidFill>
                <a:schemeClr val="dk1"/>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Communication about science (“outreach”)</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Resilience toward anti-scientific ideas and misinformation</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Psychological predictors (e.g., social dominance orientation)</a:t>
            </a:r>
            <a:endParaRPr sz="1700">
              <a:solidFill>
                <a:schemeClr val="dk2"/>
              </a:solidFill>
            </a:endParaRPr>
          </a:p>
          <a:p>
            <a:pPr marL="457200" lvl="0" indent="0" algn="l" rtl="0">
              <a:lnSpc>
                <a:spcPct val="115000"/>
              </a:lnSpc>
              <a:spcBef>
                <a:spcPts val="1200"/>
              </a:spcBef>
              <a:spcAft>
                <a:spcPts val="0"/>
              </a:spcAft>
              <a:buNone/>
            </a:pPr>
            <a:endParaRPr sz="1100" b="1">
              <a:solidFill>
                <a:schemeClr val="dk2"/>
              </a:solidFill>
            </a:endParaRPr>
          </a:p>
          <a:p>
            <a:pPr marL="0" lvl="0" indent="0" algn="l" rtl="0">
              <a:lnSpc>
                <a:spcPct val="115000"/>
              </a:lnSpc>
              <a:spcBef>
                <a:spcPts val="1200"/>
              </a:spcBef>
              <a:spcAft>
                <a:spcPts val="0"/>
              </a:spcAft>
              <a:buNone/>
            </a:pPr>
            <a:endParaRPr sz="1700">
              <a:solidFill>
                <a:schemeClr val="dk1"/>
              </a:solidFill>
            </a:endParaRPr>
          </a:p>
          <a:p>
            <a:pPr marL="0" marR="0" lvl="0" indent="0" algn="l" rtl="0">
              <a:spcBef>
                <a:spcPts val="0"/>
              </a:spcBef>
              <a:spcAft>
                <a:spcPts val="0"/>
              </a:spcAft>
              <a:buNone/>
            </a:pPr>
            <a:endParaRPr sz="1700">
              <a:solidFill>
                <a:schemeClr val="dk1"/>
              </a:solidFill>
            </a:endParaRPr>
          </a:p>
        </p:txBody>
      </p:sp>
      <p:sp>
        <p:nvSpPr>
          <p:cNvPr id="998" name="Google Shape;998;p65"/>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49</a:t>
            </a:fld>
            <a:endParaRPr/>
          </a:p>
        </p:txBody>
      </p:sp>
      <p:sp>
        <p:nvSpPr>
          <p:cNvPr id="999" name="Google Shape;999;p65"/>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1000" name="Google Shape;1000;p65"/>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284324C5-1893-487B-8C23-40EB7417D506}"/>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r>
              <a:rPr lang="en-US"/>
              <a:t>Page </a:t>
            </a:r>
            <a:fld id="{00000000-1234-1234-1234-123412341234}" type="slidenum">
              <a:rPr lang="en-US"/>
              <a:t>5</a:t>
            </a:fld>
            <a:endParaRPr/>
          </a:p>
        </p:txBody>
      </p:sp>
      <p:pic>
        <p:nvPicPr>
          <p:cNvPr id="146" name="Google Shape;146;p21"/>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47" name="Google Shape;147;p21"/>
          <p:cNvSpPr txBox="1"/>
          <p:nvPr/>
        </p:nvSpPr>
        <p:spPr>
          <a:xfrm>
            <a:off x="911225" y="1839025"/>
            <a:ext cx="8532900" cy="22011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Char char="●"/>
            </a:pPr>
            <a:r>
              <a:rPr lang="en-US" sz="1700">
                <a:solidFill>
                  <a:schemeClr val="dk1"/>
                </a:solidFill>
              </a:rPr>
              <a:t>Can serve as a heuristic in decision-making, thereby helping individuals make decisions in complex environments </a:t>
            </a:r>
            <a:r>
              <a:rPr lang="en-US" sz="1200">
                <a:solidFill>
                  <a:schemeClr val="dk1"/>
                </a:solidFill>
              </a:rPr>
              <a:t>(Earle, 2010; Siegrist, 2021)</a:t>
            </a:r>
            <a:endParaRPr sz="1200">
              <a:solidFill>
                <a:schemeClr val="dk1"/>
              </a:solidFill>
            </a:endParaRPr>
          </a:p>
          <a:p>
            <a:pPr marL="457200" lvl="0" indent="0" algn="l" rtl="0">
              <a:spcBef>
                <a:spcPts val="0"/>
              </a:spcBef>
              <a:spcAft>
                <a:spcPts val="0"/>
              </a:spcAft>
              <a:buNone/>
            </a:pPr>
            <a:endParaRPr sz="1200">
              <a:solidFill>
                <a:schemeClr val="dk1"/>
              </a:solidFill>
            </a:endParaRPr>
          </a:p>
          <a:p>
            <a:pPr marL="457200" lvl="0" indent="-304800" algn="l" rtl="0">
              <a:spcBef>
                <a:spcPts val="0"/>
              </a:spcBef>
              <a:spcAft>
                <a:spcPts val="0"/>
              </a:spcAft>
              <a:buClr>
                <a:schemeClr val="dk1"/>
              </a:buClr>
              <a:buSzPts val="1200"/>
              <a:buChar char="●"/>
            </a:pPr>
            <a:r>
              <a:rPr lang="en-US" sz="1700">
                <a:solidFill>
                  <a:schemeClr val="dk1"/>
                </a:solidFill>
              </a:rPr>
              <a:t>Understand societal legitimization of science and science-based policy-making</a:t>
            </a:r>
            <a:endParaRPr sz="1200">
              <a:solidFill>
                <a:schemeClr val="dk1"/>
              </a:solidFill>
            </a:endParaRPr>
          </a:p>
          <a:p>
            <a:pPr marL="0" lvl="0" indent="0" algn="l" rtl="0">
              <a:spcBef>
                <a:spcPts val="0"/>
              </a:spcBef>
              <a:spcAft>
                <a:spcPts val="0"/>
              </a:spcAft>
              <a:buNone/>
            </a:pPr>
            <a:endParaRPr sz="1700">
              <a:solidFill>
                <a:schemeClr val="dk1"/>
              </a:solidFill>
            </a:endParaRPr>
          </a:p>
          <a:p>
            <a:pPr marL="457200" lvl="0" indent="0" algn="l" rtl="0">
              <a:spcBef>
                <a:spcPts val="0"/>
              </a:spcBef>
              <a:spcAft>
                <a:spcPts val="0"/>
              </a:spcAft>
              <a:buNone/>
            </a:pPr>
            <a:endParaRPr sz="1700">
              <a:solidFill>
                <a:schemeClr val="dk1"/>
              </a:solidFill>
            </a:endParaRPr>
          </a:p>
          <a:p>
            <a:pPr marL="0" lvl="0" indent="0" algn="l" rtl="0">
              <a:spcBef>
                <a:spcPts val="0"/>
              </a:spcBef>
              <a:spcAft>
                <a:spcPts val="0"/>
              </a:spcAft>
              <a:buNone/>
            </a:pPr>
            <a:endParaRPr sz="1700"/>
          </a:p>
          <a:p>
            <a:pPr marL="0" lvl="0" indent="0" algn="l" rtl="0">
              <a:spcBef>
                <a:spcPts val="0"/>
              </a:spcBef>
              <a:spcAft>
                <a:spcPts val="0"/>
              </a:spcAft>
              <a:buNone/>
            </a:pPr>
            <a:endParaRPr sz="1700"/>
          </a:p>
        </p:txBody>
      </p:sp>
      <p:sp>
        <p:nvSpPr>
          <p:cNvPr id="149" name="Google Shape;149;p21"/>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150" name="Google Shape;150;p21"/>
          <p:cNvSpPr txBox="1">
            <a:spLocks noGrp="1"/>
          </p:cNvSpPr>
          <p:nvPr>
            <p:ph type="title"/>
          </p:nvPr>
        </p:nvSpPr>
        <p:spPr>
          <a:xfrm>
            <a:off x="911225" y="1268420"/>
            <a:ext cx="10369500" cy="415200"/>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Why study trust (in science)?</a:t>
            </a:r>
            <a:endParaRPr sz="2300">
              <a:solidFill>
                <a:schemeClr val="dk1"/>
              </a:solidFill>
            </a:endParaRPr>
          </a:p>
        </p:txBody>
      </p:sp>
      <p:pic>
        <p:nvPicPr>
          <p:cNvPr id="151" name="Google Shape;151;p21"/>
          <p:cNvPicPr preferRelativeResize="0"/>
          <p:nvPr/>
        </p:nvPicPr>
        <p:blipFill rotWithShape="1">
          <a:blip r:embed="rId4">
            <a:alphaModFix/>
          </a:blip>
          <a:srcRect r="2591"/>
          <a:stretch/>
        </p:blipFill>
        <p:spPr>
          <a:xfrm>
            <a:off x="8490825" y="3597175"/>
            <a:ext cx="1720150" cy="2404599"/>
          </a:xfrm>
          <a:prstGeom prst="rect">
            <a:avLst/>
          </a:prstGeom>
          <a:noFill/>
          <a:ln>
            <a:noFill/>
          </a:ln>
        </p:spPr>
      </p:pic>
      <p:sp>
        <p:nvSpPr>
          <p:cNvPr id="152" name="Google Shape;152;p21"/>
          <p:cNvSpPr txBox="1"/>
          <p:nvPr/>
        </p:nvSpPr>
        <p:spPr>
          <a:xfrm>
            <a:off x="10256675" y="3597175"/>
            <a:ext cx="1765800" cy="173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b="1">
                <a:solidFill>
                  <a:schemeClr val="accent1"/>
                </a:solidFill>
              </a:rPr>
              <a:t>Cologna, V. </a:t>
            </a:r>
            <a:r>
              <a:rPr lang="en-US" sz="1000">
                <a:solidFill>
                  <a:schemeClr val="dk1"/>
                </a:solidFill>
              </a:rPr>
              <a:t>et al. (2017). Flood risk perceptions and the UK media: Moving beyond “once in a lifetime” to “Be Prepared” reporting. </a:t>
            </a:r>
            <a:r>
              <a:rPr lang="en-US" sz="1000" i="1">
                <a:solidFill>
                  <a:schemeClr val="dk1"/>
                </a:solidFill>
              </a:rPr>
              <a:t>Climate Risk Management</a:t>
            </a:r>
            <a:r>
              <a:rPr lang="en-US" sz="1000">
                <a:solidFill>
                  <a:schemeClr val="dk1"/>
                </a:solidFill>
              </a:rPr>
              <a:t>, 17, 1–10.</a:t>
            </a:r>
            <a:r>
              <a:rPr lang="en-US" sz="1000">
                <a:solidFill>
                  <a:schemeClr val="dk1"/>
                </a:solidFill>
                <a:uFill>
                  <a:noFill/>
                </a:uFill>
                <a:hlinkClick r:id="rId5">
                  <a:extLst>
                    <a:ext uri="{A12FA001-AC4F-418D-AE19-62706E023703}">
                      <ahyp:hlinkClr xmlns:ahyp="http://schemas.microsoft.com/office/drawing/2018/hyperlinkcolor" val="tx"/>
                    </a:ext>
                  </a:extLst>
                </a:hlinkClick>
              </a:rPr>
              <a:t> https://doi.org/10.1016/j.crm.2017.04.005</a:t>
            </a:r>
            <a:endParaRPr sz="1000">
              <a:solidFill>
                <a:schemeClr val="dk1"/>
              </a:solidFill>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p:txBody>
      </p:sp>
      <p:pic>
        <p:nvPicPr>
          <p:cNvPr id="153" name="Google Shape;153;p21"/>
          <p:cNvPicPr preferRelativeResize="0"/>
          <p:nvPr/>
        </p:nvPicPr>
        <p:blipFill>
          <a:blip r:embed="rId6">
            <a:alphaModFix/>
          </a:blip>
          <a:stretch>
            <a:fillRect/>
          </a:stretch>
        </p:blipFill>
        <p:spPr>
          <a:xfrm>
            <a:off x="1372525" y="3452738"/>
            <a:ext cx="4788398" cy="2693474"/>
          </a:xfrm>
          <a:prstGeom prst="rect">
            <a:avLst/>
          </a:prstGeom>
          <a:noFill/>
          <a:ln>
            <a:noFill/>
          </a:ln>
        </p:spPr>
      </p:pic>
      <p:sp>
        <p:nvSpPr>
          <p:cNvPr id="11" name="Google Shape;100;p17">
            <a:extLst>
              <a:ext uri="{FF2B5EF4-FFF2-40B4-BE49-F238E27FC236}">
                <a16:creationId xmlns:a16="http://schemas.microsoft.com/office/drawing/2014/main" id="{B58B1880-F08D-461F-BD3D-E5F12D3377C9}"/>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66"/>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50</a:t>
            </a:fld>
            <a:endParaRPr/>
          </a:p>
        </p:txBody>
      </p:sp>
      <p:pic>
        <p:nvPicPr>
          <p:cNvPr id="1007" name="Google Shape;1007;p66"/>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008" name="Google Shape;1008;p66"/>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dirty="0">
                <a:solidFill>
                  <a:schemeClr val="accent1"/>
                </a:solidFill>
              </a:rPr>
              <a:t>Survey content</a:t>
            </a:r>
            <a:r>
              <a:rPr lang="en-US" sz="1700" b="1" dirty="0">
                <a:solidFill>
                  <a:schemeClr val="accent1"/>
                </a:solidFill>
                <a:latin typeface="Arial"/>
                <a:ea typeface="Arial"/>
                <a:cs typeface="Arial"/>
                <a:sym typeface="Arial"/>
              </a:rPr>
              <a:t> </a:t>
            </a:r>
            <a:endParaRPr sz="1700" dirty="0">
              <a:solidFill>
                <a:schemeClr val="dk1"/>
              </a:solidFill>
            </a:endParaRPr>
          </a:p>
          <a:p>
            <a:pPr marL="457200" lvl="0" indent="-336550" algn="l" rtl="0">
              <a:lnSpc>
                <a:spcPct val="115000"/>
              </a:lnSpc>
              <a:spcBef>
                <a:spcPts val="1200"/>
              </a:spcBef>
              <a:spcAft>
                <a:spcPts val="0"/>
              </a:spcAft>
              <a:buClr>
                <a:schemeClr val="dk2"/>
              </a:buClr>
              <a:buSzPts val="1700"/>
              <a:buChar char="●"/>
            </a:pPr>
            <a:r>
              <a:rPr lang="en-US" sz="1700" dirty="0">
                <a:solidFill>
                  <a:schemeClr val="dk2"/>
                </a:solidFill>
              </a:rPr>
              <a:t>Trust and distrust in the scientific community, scientists and the scientific method</a:t>
            </a:r>
            <a:endParaRPr sz="1700" dirty="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rPr>
              <a:t>Credibility of national versus Western scientists</a:t>
            </a:r>
            <a:endParaRPr sz="1700" dirty="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rPr>
              <a:t>Science in society and policy-making</a:t>
            </a:r>
            <a:endParaRPr sz="1100" b="1"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Goal(s) of science </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Perceived benefits of science </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Science-related populist attitudes</a:t>
            </a:r>
            <a:endParaRPr sz="1700" dirty="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dirty="0">
                <a:solidFill>
                  <a:schemeClr val="dk2"/>
                </a:solidFill>
              </a:rPr>
              <a:t>Media use (“intake”)</a:t>
            </a:r>
            <a:endParaRPr sz="1700" dirty="0">
              <a:solidFill>
                <a:schemeClr val="dk2"/>
              </a:solidFill>
            </a:endParaRPr>
          </a:p>
          <a:p>
            <a:pPr marL="457200" marR="0" lvl="0" indent="-336550" algn="l" rtl="0">
              <a:lnSpc>
                <a:spcPct val="115000"/>
              </a:lnSpc>
              <a:spcBef>
                <a:spcPts val="0"/>
              </a:spcBef>
              <a:spcAft>
                <a:spcPts val="0"/>
              </a:spcAft>
              <a:buClr>
                <a:schemeClr val="dk1"/>
              </a:buClr>
              <a:buSzPts val="1700"/>
              <a:buChar char="●"/>
            </a:pPr>
            <a:r>
              <a:rPr lang="en-US" sz="1700" dirty="0">
                <a:solidFill>
                  <a:schemeClr val="dk1"/>
                </a:solidFill>
              </a:rPr>
              <a:t>Communication about science (“outreach”)</a:t>
            </a:r>
            <a:endParaRPr sz="1700" dirty="0">
              <a:solidFill>
                <a:schemeClr val="dk1"/>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Resilience toward anti-scientific ideas and misinformation</a:t>
            </a:r>
            <a:endParaRPr sz="1700" dirty="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dirty="0">
                <a:solidFill>
                  <a:schemeClr val="dk2"/>
                </a:solidFill>
              </a:rPr>
              <a:t>Psychological predictors (e.g., social dominance orientation)</a:t>
            </a:r>
            <a:endParaRPr sz="1700" dirty="0">
              <a:solidFill>
                <a:schemeClr val="dk2"/>
              </a:solidFill>
            </a:endParaRPr>
          </a:p>
          <a:p>
            <a:pPr marL="457200" lvl="0" indent="0" algn="l" rtl="0">
              <a:lnSpc>
                <a:spcPct val="115000"/>
              </a:lnSpc>
              <a:spcBef>
                <a:spcPts val="1200"/>
              </a:spcBef>
              <a:spcAft>
                <a:spcPts val="0"/>
              </a:spcAft>
              <a:buNone/>
            </a:pPr>
            <a:endParaRPr sz="1100" b="1" dirty="0">
              <a:solidFill>
                <a:schemeClr val="dk1"/>
              </a:solidFill>
            </a:endParaRPr>
          </a:p>
          <a:p>
            <a:pPr marL="0" lvl="0" indent="0" algn="l" rtl="0">
              <a:lnSpc>
                <a:spcPct val="115000"/>
              </a:lnSpc>
              <a:spcBef>
                <a:spcPts val="1200"/>
              </a:spcBef>
              <a:spcAft>
                <a:spcPts val="0"/>
              </a:spcAft>
              <a:buNone/>
            </a:pPr>
            <a:endParaRPr sz="1700" dirty="0">
              <a:solidFill>
                <a:schemeClr val="dk1"/>
              </a:solidFill>
            </a:endParaRPr>
          </a:p>
          <a:p>
            <a:pPr marL="0" marR="0" lvl="0" indent="0" algn="l" rtl="0">
              <a:spcBef>
                <a:spcPts val="0"/>
              </a:spcBef>
              <a:spcAft>
                <a:spcPts val="0"/>
              </a:spcAft>
              <a:buNone/>
            </a:pPr>
            <a:endParaRPr sz="1700" dirty="0">
              <a:solidFill>
                <a:schemeClr val="dk1"/>
              </a:solidFill>
            </a:endParaRPr>
          </a:p>
        </p:txBody>
      </p:sp>
      <p:sp>
        <p:nvSpPr>
          <p:cNvPr id="1010" name="Google Shape;1010;p66"/>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50</a:t>
            </a:fld>
            <a:endParaRPr/>
          </a:p>
        </p:txBody>
      </p:sp>
      <p:sp>
        <p:nvSpPr>
          <p:cNvPr id="1011" name="Google Shape;1011;p66"/>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1012" name="Google Shape;1012;p66"/>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95DDFE08-371B-45BA-8B70-BAF001F734A0}"/>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Google Shape;1018;p67"/>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51</a:t>
            </a:fld>
            <a:endParaRPr/>
          </a:p>
        </p:txBody>
      </p:sp>
      <p:pic>
        <p:nvPicPr>
          <p:cNvPr id="1019" name="Google Shape;1019;p67"/>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020" name="Google Shape;1020;p67"/>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rPr>
              <a:t>Survey content</a:t>
            </a:r>
            <a:r>
              <a:rPr lang="en-US" sz="1700" b="1">
                <a:solidFill>
                  <a:schemeClr val="accent1"/>
                </a:solidFill>
                <a:latin typeface="Arial"/>
                <a:ea typeface="Arial"/>
                <a:cs typeface="Arial"/>
                <a:sym typeface="Arial"/>
              </a:rPr>
              <a:t> </a:t>
            </a:r>
            <a:endParaRPr sz="1700">
              <a:solidFill>
                <a:schemeClr val="dk1"/>
              </a:solidFill>
            </a:endParaRPr>
          </a:p>
          <a:p>
            <a:pPr marL="457200" lvl="0" indent="-336550" algn="l" rtl="0">
              <a:lnSpc>
                <a:spcPct val="115000"/>
              </a:lnSpc>
              <a:spcBef>
                <a:spcPts val="1200"/>
              </a:spcBef>
              <a:spcAft>
                <a:spcPts val="0"/>
              </a:spcAft>
              <a:buClr>
                <a:schemeClr val="dk2"/>
              </a:buClr>
              <a:buSzPts val="1700"/>
              <a:buChar char="●"/>
            </a:pPr>
            <a:r>
              <a:rPr lang="en-US" sz="1700">
                <a:solidFill>
                  <a:schemeClr val="dk2"/>
                </a:solidFill>
              </a:rPr>
              <a:t>Trust and distrust in the scientific community, scientists and the scientific method</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Credibility of national versus Western scientists</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Science in society and policy-making</a:t>
            </a:r>
            <a:endParaRPr sz="1100" b="1">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Goal(s) of science </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Perceived benefits of science </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Science-related populist attitudes</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Media use (“intake”)</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Communication about science (“outreach”)</a:t>
            </a:r>
            <a:endParaRPr sz="1700">
              <a:solidFill>
                <a:schemeClr val="dk2"/>
              </a:solidFill>
            </a:endParaRPr>
          </a:p>
          <a:p>
            <a:pPr marL="457200" marR="0" lvl="0" indent="-336550" algn="l" rtl="0">
              <a:lnSpc>
                <a:spcPct val="115000"/>
              </a:lnSpc>
              <a:spcBef>
                <a:spcPts val="0"/>
              </a:spcBef>
              <a:spcAft>
                <a:spcPts val="0"/>
              </a:spcAft>
              <a:buClr>
                <a:schemeClr val="dk1"/>
              </a:buClr>
              <a:buSzPts val="1700"/>
              <a:buChar char="●"/>
            </a:pPr>
            <a:r>
              <a:rPr lang="en-US" sz="1700">
                <a:solidFill>
                  <a:schemeClr val="dk1"/>
                </a:solidFill>
              </a:rPr>
              <a:t>Resilience toward anti-scientific ideas and misinformation</a:t>
            </a:r>
            <a:endParaRPr sz="1700">
              <a:solidFill>
                <a:schemeClr val="dk1"/>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Psychological predictors (e.g., social dominance orientation)</a:t>
            </a:r>
            <a:endParaRPr sz="1700">
              <a:solidFill>
                <a:schemeClr val="dk2"/>
              </a:solidFill>
            </a:endParaRPr>
          </a:p>
          <a:p>
            <a:pPr marL="457200" lvl="0" indent="0" algn="l" rtl="0">
              <a:lnSpc>
                <a:spcPct val="115000"/>
              </a:lnSpc>
              <a:spcBef>
                <a:spcPts val="1200"/>
              </a:spcBef>
              <a:spcAft>
                <a:spcPts val="0"/>
              </a:spcAft>
              <a:buNone/>
            </a:pPr>
            <a:endParaRPr sz="1100" b="1">
              <a:solidFill>
                <a:schemeClr val="dk1"/>
              </a:solidFill>
            </a:endParaRPr>
          </a:p>
          <a:p>
            <a:pPr marL="0" lvl="0" indent="0" algn="l" rtl="0">
              <a:lnSpc>
                <a:spcPct val="115000"/>
              </a:lnSpc>
              <a:spcBef>
                <a:spcPts val="1200"/>
              </a:spcBef>
              <a:spcAft>
                <a:spcPts val="0"/>
              </a:spcAft>
              <a:buNone/>
            </a:pPr>
            <a:endParaRPr sz="1700">
              <a:solidFill>
                <a:schemeClr val="dk1"/>
              </a:solidFill>
            </a:endParaRPr>
          </a:p>
          <a:p>
            <a:pPr marL="0" marR="0" lvl="0" indent="0" algn="l" rtl="0">
              <a:spcBef>
                <a:spcPts val="0"/>
              </a:spcBef>
              <a:spcAft>
                <a:spcPts val="0"/>
              </a:spcAft>
              <a:buNone/>
            </a:pPr>
            <a:endParaRPr sz="1700">
              <a:solidFill>
                <a:schemeClr val="dk1"/>
              </a:solidFill>
            </a:endParaRPr>
          </a:p>
        </p:txBody>
      </p:sp>
      <p:sp>
        <p:nvSpPr>
          <p:cNvPr id="1022" name="Google Shape;1022;p67"/>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51</a:t>
            </a:fld>
            <a:endParaRPr/>
          </a:p>
        </p:txBody>
      </p:sp>
      <p:sp>
        <p:nvSpPr>
          <p:cNvPr id="1023" name="Google Shape;1023;p67"/>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1024" name="Google Shape;1024;p67"/>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93A7218B-3AD2-4D08-835C-A36EC264221B}"/>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68"/>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52</a:t>
            </a:fld>
            <a:endParaRPr/>
          </a:p>
        </p:txBody>
      </p:sp>
      <p:pic>
        <p:nvPicPr>
          <p:cNvPr id="1031" name="Google Shape;1031;p68"/>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032" name="Google Shape;1032;p68"/>
          <p:cNvSpPr txBox="1"/>
          <p:nvPr/>
        </p:nvSpPr>
        <p:spPr>
          <a:xfrm>
            <a:off x="911225" y="1533300"/>
            <a:ext cx="6214200" cy="44775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700" b="1">
                <a:solidFill>
                  <a:schemeClr val="accent1"/>
                </a:solidFill>
              </a:rPr>
              <a:t>Survey content</a:t>
            </a:r>
            <a:r>
              <a:rPr lang="en-US" sz="1700" b="1">
                <a:solidFill>
                  <a:schemeClr val="accent1"/>
                </a:solidFill>
                <a:latin typeface="Arial"/>
                <a:ea typeface="Arial"/>
                <a:cs typeface="Arial"/>
                <a:sym typeface="Arial"/>
              </a:rPr>
              <a:t> </a:t>
            </a:r>
            <a:endParaRPr sz="1700">
              <a:solidFill>
                <a:schemeClr val="dk1"/>
              </a:solidFill>
            </a:endParaRPr>
          </a:p>
          <a:p>
            <a:pPr marL="457200" lvl="0" indent="-336550" algn="l" rtl="0">
              <a:lnSpc>
                <a:spcPct val="115000"/>
              </a:lnSpc>
              <a:spcBef>
                <a:spcPts val="1200"/>
              </a:spcBef>
              <a:spcAft>
                <a:spcPts val="0"/>
              </a:spcAft>
              <a:buClr>
                <a:schemeClr val="dk2"/>
              </a:buClr>
              <a:buSzPts val="1700"/>
              <a:buChar char="●"/>
            </a:pPr>
            <a:r>
              <a:rPr lang="en-US" sz="1700">
                <a:solidFill>
                  <a:schemeClr val="dk2"/>
                </a:solidFill>
              </a:rPr>
              <a:t>Trust and distrust in the scientific community, scientists and the scientific method</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Credibility of national versus Western scientists</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en-US" sz="1700">
                <a:solidFill>
                  <a:schemeClr val="dk2"/>
                </a:solidFill>
              </a:rPr>
              <a:t>Science in society and policy-making</a:t>
            </a:r>
            <a:endParaRPr sz="1100" b="1">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Goal(s) of science </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Perceived benefits of science </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Science-related populist attitudes</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Media use (“intake”)</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Communication about science (“outreach”)</a:t>
            </a:r>
            <a:endParaRPr sz="1700">
              <a:solidFill>
                <a:schemeClr val="dk2"/>
              </a:solidFill>
            </a:endParaRPr>
          </a:p>
          <a:p>
            <a:pPr marL="457200" marR="0" lvl="0" indent="-336550" algn="l" rtl="0">
              <a:lnSpc>
                <a:spcPct val="115000"/>
              </a:lnSpc>
              <a:spcBef>
                <a:spcPts val="0"/>
              </a:spcBef>
              <a:spcAft>
                <a:spcPts val="0"/>
              </a:spcAft>
              <a:buClr>
                <a:schemeClr val="dk2"/>
              </a:buClr>
              <a:buSzPts val="1700"/>
              <a:buChar char="●"/>
            </a:pPr>
            <a:r>
              <a:rPr lang="en-US" sz="1700">
                <a:solidFill>
                  <a:schemeClr val="dk2"/>
                </a:solidFill>
              </a:rPr>
              <a:t>Resilience toward anti-scientific ideas and misinformation</a:t>
            </a:r>
            <a:endParaRPr sz="1700">
              <a:solidFill>
                <a:schemeClr val="dk2"/>
              </a:solidFill>
            </a:endParaRPr>
          </a:p>
          <a:p>
            <a:pPr marL="457200" marR="0" lvl="0" indent="-336550" algn="l" rtl="0">
              <a:lnSpc>
                <a:spcPct val="115000"/>
              </a:lnSpc>
              <a:spcBef>
                <a:spcPts val="0"/>
              </a:spcBef>
              <a:spcAft>
                <a:spcPts val="0"/>
              </a:spcAft>
              <a:buClr>
                <a:schemeClr val="dk1"/>
              </a:buClr>
              <a:buSzPts val="1700"/>
              <a:buChar char="●"/>
            </a:pPr>
            <a:r>
              <a:rPr lang="en-US" sz="1700">
                <a:solidFill>
                  <a:schemeClr val="dk1"/>
                </a:solidFill>
              </a:rPr>
              <a:t>Psychological predictors (e.g., social dominance orientation)</a:t>
            </a:r>
            <a:endParaRPr sz="1700">
              <a:solidFill>
                <a:schemeClr val="dk1"/>
              </a:solidFill>
            </a:endParaRPr>
          </a:p>
          <a:p>
            <a:pPr marL="457200" lvl="0" indent="0" algn="l" rtl="0">
              <a:lnSpc>
                <a:spcPct val="115000"/>
              </a:lnSpc>
              <a:spcBef>
                <a:spcPts val="1200"/>
              </a:spcBef>
              <a:spcAft>
                <a:spcPts val="0"/>
              </a:spcAft>
              <a:buNone/>
            </a:pPr>
            <a:endParaRPr sz="1100" b="1">
              <a:solidFill>
                <a:schemeClr val="dk1"/>
              </a:solidFill>
            </a:endParaRPr>
          </a:p>
          <a:p>
            <a:pPr marL="0" lvl="0" indent="0" algn="l" rtl="0">
              <a:lnSpc>
                <a:spcPct val="115000"/>
              </a:lnSpc>
              <a:spcBef>
                <a:spcPts val="1200"/>
              </a:spcBef>
              <a:spcAft>
                <a:spcPts val="0"/>
              </a:spcAft>
              <a:buNone/>
            </a:pPr>
            <a:endParaRPr sz="1700">
              <a:solidFill>
                <a:schemeClr val="dk1"/>
              </a:solidFill>
            </a:endParaRPr>
          </a:p>
          <a:p>
            <a:pPr marL="0" marR="0" lvl="0" indent="0" algn="l" rtl="0">
              <a:spcBef>
                <a:spcPts val="0"/>
              </a:spcBef>
              <a:spcAft>
                <a:spcPts val="0"/>
              </a:spcAft>
              <a:buNone/>
            </a:pPr>
            <a:endParaRPr sz="1700">
              <a:solidFill>
                <a:schemeClr val="dk1"/>
              </a:solidFill>
            </a:endParaRPr>
          </a:p>
        </p:txBody>
      </p:sp>
      <p:sp>
        <p:nvSpPr>
          <p:cNvPr id="1034" name="Google Shape;1034;p68"/>
          <p:cNvSpPr txBox="1">
            <a:spLocks noGrp="1"/>
          </p:cNvSpPr>
          <p:nvPr>
            <p:ph type="sldNum" idx="12"/>
          </p:nvPr>
        </p:nvSpPr>
        <p:spPr>
          <a:xfrm>
            <a:off x="10452484" y="6524625"/>
            <a:ext cx="828300" cy="2160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52</a:t>
            </a:fld>
            <a:endParaRPr/>
          </a:p>
        </p:txBody>
      </p:sp>
      <p:sp>
        <p:nvSpPr>
          <p:cNvPr id="1035" name="Google Shape;1035;p68"/>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1036" name="Google Shape;1036;p68"/>
          <p:cNvPicPr preferRelativeResize="0"/>
          <p:nvPr/>
        </p:nvPicPr>
        <p:blipFill>
          <a:blip r:embed="rId4">
            <a:alphaModFix/>
          </a:blip>
          <a:stretch>
            <a:fillRect/>
          </a:stretch>
        </p:blipFill>
        <p:spPr>
          <a:xfrm>
            <a:off x="8354275" y="1900200"/>
            <a:ext cx="2533450" cy="3057610"/>
          </a:xfrm>
          <a:prstGeom prst="rect">
            <a:avLst/>
          </a:prstGeom>
          <a:noFill/>
          <a:ln>
            <a:noFill/>
          </a:ln>
        </p:spPr>
      </p:pic>
      <p:sp>
        <p:nvSpPr>
          <p:cNvPr id="9" name="Google Shape;100;p17">
            <a:extLst>
              <a:ext uri="{FF2B5EF4-FFF2-40B4-BE49-F238E27FC236}">
                <a16:creationId xmlns:a16="http://schemas.microsoft.com/office/drawing/2014/main" id="{858A12F3-D0D5-4180-A400-E7203C8359FC}"/>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69"/>
          <p:cNvSpPr txBox="1">
            <a:spLocks noGrp="1"/>
          </p:cNvSpPr>
          <p:nvPr>
            <p:ph type="title"/>
          </p:nvPr>
        </p:nvSpPr>
        <p:spPr>
          <a:xfrm>
            <a:off x="911224" y="1268414"/>
            <a:ext cx="10873408"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Trust and populism: Implications for the role of science in policy-making</a:t>
            </a:r>
            <a:endParaRPr/>
          </a:p>
        </p:txBody>
      </p:sp>
      <p:sp>
        <p:nvSpPr>
          <p:cNvPr id="1044" name="Google Shape;1044;p69"/>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53</a:t>
            </a:fld>
            <a:endParaRPr/>
          </a:p>
        </p:txBody>
      </p:sp>
      <p:sp>
        <p:nvSpPr>
          <p:cNvPr id="1045" name="Google Shape;1045;p69"/>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1046" name="Google Shape;1046;p69"/>
          <p:cNvPicPr preferRelativeResize="0"/>
          <p:nvPr/>
        </p:nvPicPr>
        <p:blipFill rotWithShape="1">
          <a:blip r:embed="rId3">
            <a:alphaModFix/>
          </a:blip>
          <a:srcRect/>
          <a:stretch/>
        </p:blipFill>
        <p:spPr>
          <a:xfrm>
            <a:off x="7824192" y="2060847"/>
            <a:ext cx="3312368" cy="3754017"/>
          </a:xfrm>
          <a:prstGeom prst="rect">
            <a:avLst/>
          </a:prstGeom>
          <a:noFill/>
          <a:ln w="9525" cap="flat" cmpd="sng">
            <a:solidFill>
              <a:schemeClr val="dk1"/>
            </a:solidFill>
            <a:prstDash val="solid"/>
            <a:round/>
            <a:headEnd type="none" w="sm" len="sm"/>
            <a:tailEnd type="none" w="sm" len="sm"/>
          </a:ln>
        </p:spPr>
      </p:pic>
      <p:sp>
        <p:nvSpPr>
          <p:cNvPr id="1047" name="Google Shape;1047;p69"/>
          <p:cNvSpPr txBox="1"/>
          <p:nvPr/>
        </p:nvSpPr>
        <p:spPr>
          <a:xfrm>
            <a:off x="976650" y="1988225"/>
            <a:ext cx="6549600" cy="4393200"/>
          </a:xfrm>
          <a:prstGeom prst="rect">
            <a:avLst/>
          </a:prstGeom>
          <a:noFill/>
          <a:ln>
            <a:noFill/>
          </a:ln>
        </p:spPr>
        <p:txBody>
          <a:bodyPr spcFirstLastPara="1" wrap="square" lIns="0" tIns="0" rIns="0" bIns="0" anchor="t" anchorCtr="0">
            <a:noAutofit/>
          </a:bodyPr>
          <a:lstStyle/>
          <a:p>
            <a:pPr marL="285750" marR="0" lvl="0" indent="-285750" algn="l" rtl="0">
              <a:spcBef>
                <a:spcPts val="0"/>
              </a:spcBef>
              <a:spcAft>
                <a:spcPts val="0"/>
              </a:spcAft>
              <a:buClr>
                <a:schemeClr val="dk1"/>
              </a:buClr>
              <a:buSzPts val="1700"/>
              <a:buFont typeface="Arial"/>
              <a:buChar char="•"/>
            </a:pPr>
            <a:r>
              <a:rPr lang="en-US" sz="1700" b="1" dirty="0">
                <a:solidFill>
                  <a:schemeClr val="accent1"/>
                </a:solidFill>
                <a:latin typeface="Arial"/>
                <a:ea typeface="Arial"/>
                <a:cs typeface="Arial"/>
                <a:sym typeface="Arial"/>
              </a:rPr>
              <a:t>Legitimacy of political decisions undermined </a:t>
            </a:r>
            <a:r>
              <a:rPr lang="en-US" sz="1700" dirty="0">
                <a:solidFill>
                  <a:srgbClr val="000000"/>
                </a:solidFill>
                <a:latin typeface="Arial"/>
                <a:ea typeface="Arial"/>
                <a:cs typeface="Arial"/>
                <a:sym typeface="Arial"/>
              </a:rPr>
              <a:t>if they are based on scientific knowledge that is perceived as unreliable, useless, and ideologically biased </a:t>
            </a:r>
            <a:endParaRPr dirty="0"/>
          </a:p>
          <a:p>
            <a:pPr marL="285750" marR="0" lvl="0" indent="-285750" algn="l" rtl="0">
              <a:spcBef>
                <a:spcPts val="1200"/>
              </a:spcBef>
              <a:spcAft>
                <a:spcPts val="0"/>
              </a:spcAft>
              <a:buClr>
                <a:schemeClr val="dk1"/>
              </a:buClr>
              <a:buSzPts val="1700"/>
              <a:buFont typeface="Arial"/>
              <a:buChar char="•"/>
            </a:pPr>
            <a:r>
              <a:rPr lang="en-US" sz="1700" dirty="0">
                <a:solidFill>
                  <a:srgbClr val="000000"/>
                </a:solidFill>
                <a:latin typeface="Arial"/>
                <a:ea typeface="Arial"/>
                <a:cs typeface="Arial"/>
                <a:sym typeface="Arial"/>
              </a:rPr>
              <a:t>Externalizing political decisions to experts </a:t>
            </a:r>
            <a:r>
              <a:rPr lang="en-US" sz="1700" b="1" dirty="0">
                <a:solidFill>
                  <a:schemeClr val="accent1"/>
                </a:solidFill>
                <a:latin typeface="Arial"/>
                <a:ea typeface="Arial"/>
                <a:cs typeface="Arial"/>
                <a:sym typeface="Arial"/>
              </a:rPr>
              <a:t>politicizes science even more</a:t>
            </a:r>
            <a:endParaRPr dirty="0"/>
          </a:p>
          <a:p>
            <a:pPr marL="742950" marR="0" lvl="1" indent="-285750" algn="l" rtl="0">
              <a:spcBef>
                <a:spcPts val="600"/>
              </a:spcBef>
              <a:spcAft>
                <a:spcPts val="0"/>
              </a:spcAft>
              <a:buClr>
                <a:srgbClr val="000000"/>
              </a:buClr>
              <a:buSzPts val="1500"/>
              <a:buFont typeface="Noto Sans Symbols"/>
              <a:buChar char="−"/>
            </a:pPr>
            <a:r>
              <a:rPr lang="en-US" sz="1500" b="0" i="0" u="none" strike="noStrike" cap="none" dirty="0">
                <a:solidFill>
                  <a:srgbClr val="000000"/>
                </a:solidFill>
                <a:latin typeface="Arial"/>
                <a:ea typeface="Arial"/>
                <a:cs typeface="Arial"/>
                <a:sym typeface="Arial"/>
              </a:rPr>
              <a:t>debates about science shift from questions of </a:t>
            </a:r>
            <a:r>
              <a:rPr lang="en-US" sz="1500" b="1" i="1" dirty="0">
                <a:solidFill>
                  <a:schemeClr val="accent1"/>
                </a:solidFill>
              </a:rPr>
              <a:t>epistemologically </a:t>
            </a:r>
            <a:r>
              <a:rPr lang="en-US" sz="1500" b="1" i="0" u="none" strike="noStrike" cap="none" dirty="0">
                <a:solidFill>
                  <a:schemeClr val="accent1"/>
                </a:solidFill>
                <a:latin typeface="Arial"/>
                <a:ea typeface="Arial"/>
                <a:cs typeface="Arial"/>
                <a:sym typeface="Arial"/>
              </a:rPr>
              <a:t>right vs wrong </a:t>
            </a:r>
            <a:r>
              <a:rPr lang="en-US" sz="1500" b="0" i="0" u="none" strike="noStrike" cap="none" dirty="0">
                <a:solidFill>
                  <a:srgbClr val="000000"/>
                </a:solidFill>
                <a:latin typeface="Arial"/>
                <a:ea typeface="Arial"/>
                <a:cs typeface="Arial"/>
                <a:sym typeface="Arial"/>
              </a:rPr>
              <a:t>to questions of </a:t>
            </a:r>
            <a:r>
              <a:rPr lang="en-US" sz="1500" b="1" i="1" u="none" strike="noStrike" cap="none" dirty="0">
                <a:solidFill>
                  <a:schemeClr val="accent1"/>
                </a:solidFill>
                <a:latin typeface="Arial"/>
                <a:ea typeface="Arial"/>
                <a:cs typeface="Arial"/>
                <a:sym typeface="Arial"/>
              </a:rPr>
              <a:t>morally</a:t>
            </a:r>
            <a:r>
              <a:rPr lang="en-US" sz="1500" b="1" i="0" u="none" strike="noStrike" cap="none" dirty="0">
                <a:solidFill>
                  <a:schemeClr val="accent1"/>
                </a:solidFill>
                <a:latin typeface="Arial"/>
                <a:ea typeface="Arial"/>
                <a:cs typeface="Arial"/>
                <a:sym typeface="Arial"/>
              </a:rPr>
              <a:t> right vs wrong</a:t>
            </a:r>
            <a:endParaRPr dirty="0"/>
          </a:p>
          <a:p>
            <a:pPr marL="742950" marR="0" lvl="1" indent="-285750" algn="l" rtl="0">
              <a:spcBef>
                <a:spcPts val="600"/>
              </a:spcBef>
              <a:spcAft>
                <a:spcPts val="0"/>
              </a:spcAft>
              <a:buClr>
                <a:srgbClr val="000000"/>
              </a:buClr>
              <a:buSzPts val="1500"/>
              <a:buFont typeface="Noto Sans Symbols"/>
              <a:buChar char="−"/>
            </a:pPr>
            <a:r>
              <a:rPr lang="en-US" sz="1500" b="0" i="0" u="none" strike="noStrike" cap="none" dirty="0">
                <a:solidFill>
                  <a:srgbClr val="000000"/>
                </a:solidFill>
                <a:latin typeface="Arial"/>
                <a:ea typeface="Arial"/>
                <a:cs typeface="Arial"/>
                <a:sym typeface="Arial"/>
              </a:rPr>
              <a:t>this can reduce capacity of science to </a:t>
            </a:r>
            <a:r>
              <a:rPr lang="en-US" sz="1500" dirty="0"/>
              <a:t>be a widely accepted provider of</a:t>
            </a:r>
            <a:r>
              <a:rPr lang="en-US" sz="1500" b="0" i="0" u="none" strike="noStrike" cap="none" dirty="0">
                <a:solidFill>
                  <a:srgbClr val="000000"/>
                </a:solidFill>
                <a:latin typeface="Arial"/>
                <a:ea typeface="Arial"/>
                <a:cs typeface="Arial"/>
                <a:sym typeface="Arial"/>
              </a:rPr>
              <a:t> “the best available knowledge” </a:t>
            </a:r>
            <a:endParaRPr dirty="0"/>
          </a:p>
          <a:p>
            <a:pPr marL="285750" marR="0" lvl="0" indent="-285750" algn="l" rtl="0">
              <a:spcBef>
                <a:spcPts val="1200"/>
              </a:spcBef>
              <a:spcAft>
                <a:spcPts val="0"/>
              </a:spcAft>
              <a:buClr>
                <a:schemeClr val="dk1"/>
              </a:buClr>
              <a:buSzPts val="1700"/>
              <a:buFont typeface="Arial"/>
              <a:buChar char="•"/>
            </a:pPr>
            <a:r>
              <a:rPr lang="en-US" sz="1700" dirty="0">
                <a:solidFill>
                  <a:srgbClr val="000000"/>
                </a:solidFill>
                <a:latin typeface="Arial"/>
                <a:ea typeface="Arial"/>
                <a:cs typeface="Arial"/>
                <a:sym typeface="Arial"/>
              </a:rPr>
              <a:t>If public distrust experts, politicians relying on them may suffer from this, losing trustworthiness as well </a:t>
            </a:r>
            <a:r>
              <a:rPr lang="en-US" sz="1700" dirty="0">
                <a:solidFill>
                  <a:srgbClr val="000000"/>
                </a:solidFill>
                <a:latin typeface="Arial"/>
                <a:ea typeface="Arial"/>
                <a:cs typeface="Arial"/>
                <a:sym typeface="Wingdings" panose="05000000000000000000" pitchFamily="2" charset="2"/>
              </a:rPr>
              <a:t></a:t>
            </a:r>
            <a:r>
              <a:rPr lang="en-US" sz="1700" dirty="0">
                <a:solidFill>
                  <a:srgbClr val="000000"/>
                </a:solidFill>
                <a:latin typeface="Arial"/>
                <a:ea typeface="Arial"/>
                <a:cs typeface="Arial"/>
                <a:sym typeface="Arial"/>
              </a:rPr>
              <a:t> </a:t>
            </a:r>
            <a:r>
              <a:rPr lang="en-US" sz="1700" b="1" dirty="0">
                <a:solidFill>
                  <a:schemeClr val="accent1"/>
                </a:solidFill>
                <a:latin typeface="Arial"/>
                <a:ea typeface="Arial"/>
                <a:cs typeface="Arial"/>
                <a:sym typeface="Arial"/>
              </a:rPr>
              <a:t>how to avoid this?</a:t>
            </a:r>
            <a:endParaRPr dirty="0"/>
          </a:p>
          <a:p>
            <a:pPr marL="285750" marR="0" lvl="0" indent="-285750" algn="l" rtl="0">
              <a:spcBef>
                <a:spcPts val="1200"/>
              </a:spcBef>
              <a:spcAft>
                <a:spcPts val="0"/>
              </a:spcAft>
              <a:buClr>
                <a:schemeClr val="dk1"/>
              </a:buClr>
              <a:buSzPts val="1700"/>
              <a:buFont typeface="Arial"/>
              <a:buChar char="•"/>
            </a:pPr>
            <a:r>
              <a:rPr lang="en-US" sz="1700" dirty="0">
                <a:solidFill>
                  <a:srgbClr val="000000"/>
                </a:solidFill>
                <a:latin typeface="Arial"/>
                <a:ea typeface="Arial"/>
                <a:cs typeface="Arial"/>
                <a:sym typeface="Arial"/>
              </a:rPr>
              <a:t>If public trusts experts, politicians relying on them may profit from this, gaining trustworthiness as well </a:t>
            </a:r>
            <a:r>
              <a:rPr lang="en-US" sz="1700" dirty="0">
                <a:solidFill>
                  <a:srgbClr val="000000"/>
                </a:solidFill>
                <a:latin typeface="Arial"/>
                <a:ea typeface="Arial"/>
                <a:cs typeface="Arial"/>
                <a:sym typeface="Wingdings" panose="05000000000000000000" pitchFamily="2" charset="2"/>
              </a:rPr>
              <a:t></a:t>
            </a:r>
            <a:r>
              <a:rPr lang="en-US" sz="1700" dirty="0">
                <a:solidFill>
                  <a:srgbClr val="000000"/>
                </a:solidFill>
                <a:latin typeface="Arial"/>
                <a:ea typeface="Arial"/>
                <a:cs typeface="Arial"/>
                <a:sym typeface="Arial"/>
              </a:rPr>
              <a:t> </a:t>
            </a:r>
            <a:r>
              <a:rPr lang="en-US" sz="1700" b="1" dirty="0">
                <a:solidFill>
                  <a:schemeClr val="accent1"/>
                </a:solidFill>
                <a:latin typeface="Arial"/>
                <a:ea typeface="Arial"/>
                <a:cs typeface="Arial"/>
                <a:sym typeface="Arial"/>
              </a:rPr>
              <a:t>how to reach this?</a:t>
            </a:r>
            <a:endParaRPr dirty="0"/>
          </a:p>
        </p:txBody>
      </p:sp>
      <p:pic>
        <p:nvPicPr>
          <p:cNvPr id="1048" name="Google Shape;1048;p69"/>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9" name="Google Shape;100;p17">
            <a:extLst>
              <a:ext uri="{FF2B5EF4-FFF2-40B4-BE49-F238E27FC236}">
                <a16:creationId xmlns:a16="http://schemas.microsoft.com/office/drawing/2014/main" id="{17AA048F-C981-4A76-A229-381560BEA8A1}"/>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70"/>
          <p:cNvSpPr txBox="1">
            <a:spLocks noGrp="1"/>
          </p:cNvSpPr>
          <p:nvPr>
            <p:ph type="title"/>
          </p:nvPr>
        </p:nvSpPr>
        <p:spPr>
          <a:xfrm>
            <a:off x="911224" y="1268414"/>
            <a:ext cx="10873408"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Trust and populism: How to establish the former and challenge the latter?</a:t>
            </a:r>
            <a:endParaRPr/>
          </a:p>
        </p:txBody>
      </p:sp>
      <p:sp>
        <p:nvSpPr>
          <p:cNvPr id="1056" name="Google Shape;1056;p70"/>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54</a:t>
            </a:fld>
            <a:endParaRPr/>
          </a:p>
        </p:txBody>
      </p:sp>
      <p:sp>
        <p:nvSpPr>
          <p:cNvPr id="1057" name="Google Shape;1057;p70"/>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1058" name="Google Shape;1058;p70"/>
          <p:cNvSpPr txBox="1"/>
          <p:nvPr/>
        </p:nvSpPr>
        <p:spPr>
          <a:xfrm>
            <a:off x="976656" y="1988218"/>
            <a:ext cx="4774952" cy="4393109"/>
          </a:xfrm>
          <a:prstGeom prst="rect">
            <a:avLst/>
          </a:prstGeom>
          <a:noFill/>
          <a:ln>
            <a:noFill/>
          </a:ln>
        </p:spPr>
        <p:txBody>
          <a:bodyPr spcFirstLastPara="1" wrap="square" lIns="0" tIns="0" rIns="0" bIns="0" anchor="t" anchorCtr="0">
            <a:noAutofit/>
          </a:bodyPr>
          <a:lstStyle/>
          <a:p>
            <a:pPr marL="285750" marR="0" lvl="0" indent="-285750" algn="l" rtl="0">
              <a:spcBef>
                <a:spcPts val="0"/>
              </a:spcBef>
              <a:spcAft>
                <a:spcPts val="0"/>
              </a:spcAft>
              <a:buClr>
                <a:schemeClr val="dk1"/>
              </a:buClr>
              <a:buSzPts val="1700"/>
              <a:buFont typeface="Arial"/>
              <a:buChar char="•"/>
            </a:pPr>
            <a:r>
              <a:rPr lang="en-US" sz="1700">
                <a:solidFill>
                  <a:schemeClr val="dk1"/>
                </a:solidFill>
                <a:latin typeface="Arial"/>
                <a:ea typeface="Arial"/>
                <a:cs typeface="Arial"/>
                <a:sym typeface="Arial"/>
              </a:rPr>
              <a:t>Scientists, politicians and science communicators must </a:t>
            </a:r>
            <a:r>
              <a:rPr lang="en-US" sz="1700" b="1">
                <a:solidFill>
                  <a:schemeClr val="accent1"/>
                </a:solidFill>
                <a:latin typeface="Arial"/>
                <a:ea typeface="Arial"/>
                <a:cs typeface="Arial"/>
                <a:sym typeface="Arial"/>
              </a:rPr>
              <a:t>consider broader societal contexts</a:t>
            </a:r>
            <a:r>
              <a:rPr lang="en-US" sz="1700">
                <a:solidFill>
                  <a:schemeClr val="dk1"/>
                </a:solidFill>
                <a:latin typeface="Arial"/>
                <a:ea typeface="Arial"/>
                <a:cs typeface="Arial"/>
                <a:sym typeface="Arial"/>
              </a:rPr>
              <a:t> of their actions </a:t>
            </a:r>
            <a:r>
              <a:rPr lang="en-US" sz="1200">
                <a:solidFill>
                  <a:schemeClr val="dk1"/>
                </a:solidFill>
                <a:latin typeface="Arial"/>
                <a:ea typeface="Arial"/>
                <a:cs typeface="Arial"/>
                <a:sym typeface="Arial"/>
              </a:rPr>
              <a:t>(see Scheufele, 2013)</a:t>
            </a:r>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Interventions:</a:t>
            </a:r>
            <a:r>
              <a:rPr lang="en-US" sz="1700">
                <a:solidFill>
                  <a:schemeClr val="dk1"/>
                </a:solidFill>
                <a:latin typeface="Arial"/>
                <a:ea typeface="Arial"/>
                <a:cs typeface="Arial"/>
                <a:sym typeface="Arial"/>
              </a:rPr>
              <a:t> inoculation, pre/debunking, etc. </a:t>
            </a:r>
            <a:r>
              <a:rPr lang="en-US" sz="1000">
                <a:solidFill>
                  <a:schemeClr val="dk1"/>
                </a:solidFill>
                <a:latin typeface="Arial"/>
                <a:ea typeface="Arial"/>
                <a:cs typeface="Arial"/>
                <a:sym typeface="Arial"/>
              </a:rPr>
              <a:t>(see Ecker et al., 2022)</a:t>
            </a:r>
            <a:endParaRPr sz="1200">
              <a:solidFill>
                <a:schemeClr val="dk1"/>
              </a:solidFill>
              <a:latin typeface="Arial"/>
              <a:ea typeface="Arial"/>
              <a:cs typeface="Arial"/>
              <a:sym typeface="Arial"/>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Empower </a:t>
            </a:r>
            <a:r>
              <a:rPr lang="en-US" sz="1700" b="1">
                <a:solidFill>
                  <a:schemeClr val="accent1"/>
                </a:solidFill>
              </a:rPr>
              <a:t>publics </a:t>
            </a:r>
            <a:r>
              <a:rPr lang="en-US" sz="1700" b="1">
                <a:solidFill>
                  <a:schemeClr val="accent1"/>
                </a:solidFill>
                <a:latin typeface="Arial"/>
                <a:ea typeface="Arial"/>
                <a:cs typeface="Arial"/>
                <a:sym typeface="Arial"/>
              </a:rPr>
              <a:t>to be aware </a:t>
            </a:r>
            <a:r>
              <a:rPr lang="en-US" sz="1700">
                <a:solidFill>
                  <a:schemeClr val="dk1"/>
                </a:solidFill>
                <a:latin typeface="Arial"/>
                <a:ea typeface="Arial"/>
                <a:cs typeface="Arial"/>
                <a:sym typeface="Arial"/>
              </a:rPr>
              <a:t>of how political values shape their attitudes toward science </a:t>
            </a:r>
            <a:r>
              <a:rPr lang="en-US" sz="1200">
                <a:solidFill>
                  <a:schemeClr val="dk1"/>
                </a:solidFill>
                <a:latin typeface="Arial"/>
                <a:ea typeface="Arial"/>
                <a:cs typeface="Arial"/>
                <a:sym typeface="Arial"/>
              </a:rPr>
              <a:t>(see Howell &amp; Brossard, 2021)</a:t>
            </a:r>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Proactive measures by scientists</a:t>
            </a:r>
            <a:r>
              <a:rPr lang="en-US" sz="1700">
                <a:solidFill>
                  <a:schemeClr val="dk1"/>
                </a:solidFill>
                <a:latin typeface="Arial"/>
                <a:ea typeface="Arial"/>
                <a:cs typeface="Arial"/>
                <a:sym typeface="Arial"/>
              </a:rPr>
              <a:t>: advocacy, March for Science, etc. </a:t>
            </a:r>
            <a:r>
              <a:rPr lang="en-US" sz="1200">
                <a:solidFill>
                  <a:schemeClr val="dk1"/>
                </a:solidFill>
                <a:latin typeface="Arial"/>
                <a:ea typeface="Arial"/>
                <a:cs typeface="Arial"/>
                <a:sym typeface="Arial"/>
              </a:rPr>
              <a:t>(see Drążkiewicz Grodzicka &amp; Harambam, 2021)</a:t>
            </a:r>
            <a:endParaRPr sz="1700" b="1">
              <a:solidFill>
                <a:schemeClr val="accent1"/>
              </a:solidFill>
              <a:latin typeface="Arial"/>
              <a:ea typeface="Arial"/>
              <a:cs typeface="Arial"/>
              <a:sym typeface="Arial"/>
            </a:endParaRPr>
          </a:p>
          <a:p>
            <a:pPr marL="285750" marR="0" lvl="0" indent="-177800" algn="l" rtl="0">
              <a:spcBef>
                <a:spcPts val="1200"/>
              </a:spcBef>
              <a:spcAft>
                <a:spcPts val="0"/>
              </a:spcAft>
              <a:buClr>
                <a:schemeClr val="dk1"/>
              </a:buClr>
              <a:buSzPts val="1700"/>
              <a:buFont typeface="Arial"/>
              <a:buNone/>
            </a:pPr>
            <a:endParaRPr sz="1700" b="1">
              <a:solidFill>
                <a:schemeClr val="accent1"/>
              </a:solidFill>
              <a:latin typeface="Arial"/>
              <a:ea typeface="Arial"/>
              <a:cs typeface="Arial"/>
              <a:sym typeface="Arial"/>
            </a:endParaRPr>
          </a:p>
        </p:txBody>
      </p:sp>
      <p:pic>
        <p:nvPicPr>
          <p:cNvPr id="1059" name="Google Shape;1059;p70" descr="What to expect from this Saturday's March for Science | New Scientist"/>
          <p:cNvPicPr preferRelativeResize="0"/>
          <p:nvPr/>
        </p:nvPicPr>
        <p:blipFill rotWithShape="1">
          <a:blip r:embed="rId3">
            <a:alphaModFix/>
          </a:blip>
          <a:srcRect/>
          <a:stretch/>
        </p:blipFill>
        <p:spPr>
          <a:xfrm>
            <a:off x="6361608" y="2060848"/>
            <a:ext cx="4774952" cy="3183301"/>
          </a:xfrm>
          <a:prstGeom prst="rect">
            <a:avLst/>
          </a:prstGeom>
          <a:noFill/>
          <a:ln w="9525" cap="flat" cmpd="sng">
            <a:solidFill>
              <a:schemeClr val="dk1"/>
            </a:solidFill>
            <a:prstDash val="solid"/>
            <a:round/>
            <a:headEnd type="none" w="sm" len="sm"/>
            <a:tailEnd type="none" w="sm" len="sm"/>
          </a:ln>
        </p:spPr>
      </p:pic>
      <p:pic>
        <p:nvPicPr>
          <p:cNvPr id="1060" name="Google Shape;1060;p70"/>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9" name="Google Shape;100;p17">
            <a:extLst>
              <a:ext uri="{FF2B5EF4-FFF2-40B4-BE49-F238E27FC236}">
                <a16:creationId xmlns:a16="http://schemas.microsoft.com/office/drawing/2014/main" id="{6A0FAD71-CD54-4860-A99B-AE4C0FC52BA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sp>
        <p:nvSpPr>
          <p:cNvPr id="1066" name="Google Shape;1066;p71"/>
          <p:cNvSpPr txBox="1">
            <a:spLocks noGrp="1"/>
          </p:cNvSpPr>
          <p:nvPr>
            <p:ph type="title"/>
          </p:nvPr>
        </p:nvSpPr>
        <p:spPr>
          <a:xfrm>
            <a:off x="911224" y="1268414"/>
            <a:ext cx="10873408"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Trust and populism: How to establish the former and challenge the latter?</a:t>
            </a:r>
            <a:endParaRPr/>
          </a:p>
        </p:txBody>
      </p:sp>
      <p:sp>
        <p:nvSpPr>
          <p:cNvPr id="1068" name="Google Shape;1068;p71"/>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55</a:t>
            </a:fld>
            <a:endParaRPr/>
          </a:p>
        </p:txBody>
      </p:sp>
      <p:sp>
        <p:nvSpPr>
          <p:cNvPr id="1069" name="Google Shape;1069;p71"/>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1070" name="Google Shape;1070;p71"/>
          <p:cNvSpPr txBox="1"/>
          <p:nvPr/>
        </p:nvSpPr>
        <p:spPr>
          <a:xfrm>
            <a:off x="976656" y="1988218"/>
            <a:ext cx="4774952" cy="4393109"/>
          </a:xfrm>
          <a:prstGeom prst="rect">
            <a:avLst/>
          </a:prstGeom>
          <a:noFill/>
          <a:ln>
            <a:noFill/>
          </a:ln>
        </p:spPr>
        <p:txBody>
          <a:bodyPr spcFirstLastPara="1" wrap="square" lIns="0" tIns="0" rIns="0" bIns="0" anchor="t" anchorCtr="0">
            <a:noAutofit/>
          </a:bodyPr>
          <a:lstStyle/>
          <a:p>
            <a:pPr marL="285750" marR="0" lvl="0" indent="-285750" algn="l" rtl="0">
              <a:spcBef>
                <a:spcPts val="0"/>
              </a:spcBef>
              <a:spcAft>
                <a:spcPts val="0"/>
              </a:spcAft>
              <a:buClr>
                <a:schemeClr val="dk1"/>
              </a:buClr>
              <a:buSzPts val="1700"/>
              <a:buFont typeface="Arial"/>
              <a:buChar char="•"/>
            </a:pPr>
            <a:r>
              <a:rPr lang="en-US" sz="1700">
                <a:solidFill>
                  <a:schemeClr val="dk1"/>
                </a:solidFill>
                <a:latin typeface="Arial"/>
                <a:ea typeface="Arial"/>
                <a:cs typeface="Arial"/>
                <a:sym typeface="Arial"/>
              </a:rPr>
              <a:t>Scientists, politicians and science communicators must </a:t>
            </a:r>
            <a:r>
              <a:rPr lang="en-US" sz="1700" b="1">
                <a:solidFill>
                  <a:schemeClr val="accent1"/>
                </a:solidFill>
                <a:latin typeface="Arial"/>
                <a:ea typeface="Arial"/>
                <a:cs typeface="Arial"/>
                <a:sym typeface="Arial"/>
              </a:rPr>
              <a:t>consider broader societal contexts</a:t>
            </a:r>
            <a:r>
              <a:rPr lang="en-US" sz="1700">
                <a:solidFill>
                  <a:schemeClr val="dk1"/>
                </a:solidFill>
                <a:latin typeface="Arial"/>
                <a:ea typeface="Arial"/>
                <a:cs typeface="Arial"/>
                <a:sym typeface="Arial"/>
              </a:rPr>
              <a:t> of their actions </a:t>
            </a:r>
            <a:r>
              <a:rPr lang="en-US" sz="1200">
                <a:solidFill>
                  <a:schemeClr val="dk1"/>
                </a:solidFill>
                <a:latin typeface="Arial"/>
                <a:ea typeface="Arial"/>
                <a:cs typeface="Arial"/>
                <a:sym typeface="Arial"/>
              </a:rPr>
              <a:t>(see Scheufele, 2013)</a:t>
            </a:r>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Interventions:</a:t>
            </a:r>
            <a:r>
              <a:rPr lang="en-US" sz="1700">
                <a:solidFill>
                  <a:schemeClr val="dk1"/>
                </a:solidFill>
                <a:latin typeface="Arial"/>
                <a:ea typeface="Arial"/>
                <a:cs typeface="Arial"/>
                <a:sym typeface="Arial"/>
              </a:rPr>
              <a:t> inoculation, pre/debunking, etc. </a:t>
            </a:r>
            <a:r>
              <a:rPr lang="en-US" sz="1000">
                <a:solidFill>
                  <a:schemeClr val="dk1"/>
                </a:solidFill>
                <a:latin typeface="Arial"/>
                <a:ea typeface="Arial"/>
                <a:cs typeface="Arial"/>
                <a:sym typeface="Arial"/>
              </a:rPr>
              <a:t>(see Ecker et al., 2022)</a:t>
            </a:r>
            <a:endParaRPr sz="1200">
              <a:solidFill>
                <a:schemeClr val="dk1"/>
              </a:solidFill>
              <a:latin typeface="Arial"/>
              <a:ea typeface="Arial"/>
              <a:cs typeface="Arial"/>
              <a:sym typeface="Arial"/>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Empower </a:t>
            </a:r>
            <a:r>
              <a:rPr lang="en-US" sz="1700" b="1">
                <a:solidFill>
                  <a:schemeClr val="accent1"/>
                </a:solidFill>
              </a:rPr>
              <a:t>publics </a:t>
            </a:r>
            <a:r>
              <a:rPr lang="en-US" sz="1700" b="1">
                <a:solidFill>
                  <a:schemeClr val="accent1"/>
                </a:solidFill>
                <a:latin typeface="Arial"/>
                <a:ea typeface="Arial"/>
                <a:cs typeface="Arial"/>
                <a:sym typeface="Arial"/>
              </a:rPr>
              <a:t>to be aware </a:t>
            </a:r>
            <a:r>
              <a:rPr lang="en-US" sz="1700">
                <a:solidFill>
                  <a:schemeClr val="dk1"/>
                </a:solidFill>
                <a:latin typeface="Arial"/>
                <a:ea typeface="Arial"/>
                <a:cs typeface="Arial"/>
                <a:sym typeface="Arial"/>
              </a:rPr>
              <a:t>of how political values shape their attitudes toward science </a:t>
            </a:r>
            <a:r>
              <a:rPr lang="en-US" sz="1200">
                <a:solidFill>
                  <a:schemeClr val="dk1"/>
                </a:solidFill>
                <a:latin typeface="Arial"/>
                <a:ea typeface="Arial"/>
                <a:cs typeface="Arial"/>
                <a:sym typeface="Arial"/>
              </a:rPr>
              <a:t>(see Howell &amp; Brossard, 2021)</a:t>
            </a:r>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Proactive measures by scientists</a:t>
            </a:r>
            <a:r>
              <a:rPr lang="en-US" sz="1700">
                <a:solidFill>
                  <a:schemeClr val="dk1"/>
                </a:solidFill>
                <a:latin typeface="Arial"/>
                <a:ea typeface="Arial"/>
                <a:cs typeface="Arial"/>
                <a:sym typeface="Arial"/>
              </a:rPr>
              <a:t>: advocacy, March for Science, etc. </a:t>
            </a:r>
            <a:r>
              <a:rPr lang="en-US" sz="1200">
                <a:solidFill>
                  <a:schemeClr val="dk1"/>
                </a:solidFill>
                <a:latin typeface="Arial"/>
                <a:ea typeface="Arial"/>
                <a:cs typeface="Arial"/>
                <a:sym typeface="Arial"/>
              </a:rPr>
              <a:t>(see Drążkiewicz Grodzicka &amp; Harambam, 2021)</a:t>
            </a:r>
            <a:endParaRPr sz="1700" b="1">
              <a:solidFill>
                <a:schemeClr val="accent1"/>
              </a:solidFill>
              <a:latin typeface="Arial"/>
              <a:ea typeface="Arial"/>
              <a:cs typeface="Arial"/>
              <a:sym typeface="Arial"/>
            </a:endParaRPr>
          </a:p>
          <a:p>
            <a:pPr marL="285750" marR="0" lvl="0" indent="-177800" algn="l" rtl="0">
              <a:spcBef>
                <a:spcPts val="1200"/>
              </a:spcBef>
              <a:spcAft>
                <a:spcPts val="0"/>
              </a:spcAft>
              <a:buClr>
                <a:schemeClr val="dk1"/>
              </a:buClr>
              <a:buSzPts val="1700"/>
              <a:buFont typeface="Arial"/>
              <a:buNone/>
            </a:pPr>
            <a:endParaRPr sz="1700" b="1">
              <a:solidFill>
                <a:schemeClr val="accent1"/>
              </a:solidFill>
              <a:latin typeface="Arial"/>
              <a:ea typeface="Arial"/>
              <a:cs typeface="Arial"/>
              <a:sym typeface="Arial"/>
            </a:endParaRPr>
          </a:p>
        </p:txBody>
      </p:sp>
      <p:sp>
        <p:nvSpPr>
          <p:cNvPr id="1071" name="Google Shape;1071;p71"/>
          <p:cNvSpPr txBox="1"/>
          <p:nvPr/>
        </p:nvSpPr>
        <p:spPr>
          <a:xfrm>
            <a:off x="6440395" y="1988218"/>
            <a:ext cx="4912190" cy="295295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700"/>
              <a:buFont typeface="Arial"/>
              <a:buNone/>
            </a:pPr>
            <a:r>
              <a:rPr lang="en-US" sz="1700" b="1">
                <a:solidFill>
                  <a:schemeClr val="dk1"/>
                </a:solidFill>
                <a:latin typeface="Arial"/>
                <a:ea typeface="Arial"/>
                <a:cs typeface="Arial"/>
                <a:sym typeface="Arial"/>
              </a:rPr>
              <a:t>However</a:t>
            </a:r>
            <a:r>
              <a:rPr lang="en-US" sz="1700">
                <a:solidFill>
                  <a:schemeClr val="dk1"/>
                </a:solidFill>
                <a:latin typeface="Arial"/>
                <a:ea typeface="Arial"/>
                <a:cs typeface="Arial"/>
                <a:sym typeface="Arial"/>
              </a:rPr>
              <a:t>:</a:t>
            </a:r>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Interventions may not work or even backfire</a:t>
            </a:r>
            <a:r>
              <a:rPr lang="en-US" sz="1700">
                <a:solidFill>
                  <a:schemeClr val="dk1"/>
                </a:solidFill>
                <a:latin typeface="Arial"/>
                <a:ea typeface="Arial"/>
                <a:cs typeface="Arial"/>
                <a:sym typeface="Arial"/>
              </a:rPr>
              <a:t>, e.g., due to partisan reasoning </a:t>
            </a:r>
            <a:r>
              <a:rPr lang="en-US" sz="1200">
                <a:solidFill>
                  <a:schemeClr val="dk1"/>
                </a:solidFill>
                <a:latin typeface="Arial"/>
                <a:ea typeface="Arial"/>
                <a:cs typeface="Arial"/>
                <a:sym typeface="Arial"/>
              </a:rPr>
              <a:t>(Merkley, 2020; Nyhan &amp; Reifler, 2010)</a:t>
            </a:r>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Partisan reasoning </a:t>
            </a:r>
            <a:r>
              <a:rPr lang="en-US" sz="1700">
                <a:solidFill>
                  <a:schemeClr val="dk1"/>
                </a:solidFill>
                <a:latin typeface="Arial"/>
                <a:ea typeface="Arial"/>
                <a:cs typeface="Arial"/>
                <a:sym typeface="Arial"/>
              </a:rPr>
              <a:t>hard to challenge </a:t>
            </a:r>
            <a:r>
              <a:rPr lang="en-US" sz="1200">
                <a:solidFill>
                  <a:schemeClr val="dk1"/>
                </a:solidFill>
                <a:latin typeface="Arial"/>
                <a:ea typeface="Arial"/>
                <a:cs typeface="Arial"/>
                <a:sym typeface="Arial"/>
              </a:rPr>
              <a:t>(Hart &amp; Nisbet, 2012)</a:t>
            </a:r>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Scientific advocacy </a:t>
            </a:r>
            <a:r>
              <a:rPr lang="en-US" sz="1700">
                <a:solidFill>
                  <a:schemeClr val="dk1"/>
                </a:solidFill>
                <a:latin typeface="Arial"/>
                <a:ea typeface="Arial"/>
                <a:cs typeface="Arial"/>
                <a:sym typeface="Arial"/>
              </a:rPr>
              <a:t>may be perceived as elitist, thus triggering those (populist) sentiments that it aims to reduce </a:t>
            </a:r>
            <a:r>
              <a:rPr lang="en-US" sz="1200">
                <a:solidFill>
                  <a:schemeClr val="dk1"/>
                </a:solidFill>
                <a:latin typeface="Arial"/>
                <a:ea typeface="Arial"/>
                <a:cs typeface="Arial"/>
                <a:sym typeface="Arial"/>
              </a:rPr>
              <a:t>(Motta, 2018)</a:t>
            </a:r>
            <a:endParaRPr/>
          </a:p>
        </p:txBody>
      </p:sp>
      <p:cxnSp>
        <p:nvCxnSpPr>
          <p:cNvPr id="1072" name="Google Shape;1072;p71"/>
          <p:cNvCxnSpPr/>
          <p:nvPr/>
        </p:nvCxnSpPr>
        <p:spPr>
          <a:xfrm>
            <a:off x="6096000" y="1988218"/>
            <a:ext cx="0" cy="3960000"/>
          </a:xfrm>
          <a:prstGeom prst="straightConnector1">
            <a:avLst/>
          </a:prstGeom>
          <a:solidFill>
            <a:schemeClr val="accent1"/>
          </a:solidFill>
          <a:ln w="9525" cap="flat" cmpd="sng">
            <a:solidFill>
              <a:schemeClr val="dk1"/>
            </a:solidFill>
            <a:prstDash val="solid"/>
            <a:round/>
            <a:headEnd type="none" w="sm" len="sm"/>
            <a:tailEnd type="none" w="sm" len="sm"/>
          </a:ln>
        </p:spPr>
      </p:cxnSp>
      <p:pic>
        <p:nvPicPr>
          <p:cNvPr id="1073" name="Google Shape;1073;p71"/>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0" name="Google Shape;100;p17">
            <a:extLst>
              <a:ext uri="{FF2B5EF4-FFF2-40B4-BE49-F238E27FC236}">
                <a16:creationId xmlns:a16="http://schemas.microsoft.com/office/drawing/2014/main" id="{2CA82AF3-44E4-48FD-BD17-0D000B5C96D3}"/>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72"/>
          <p:cNvSpPr txBox="1">
            <a:spLocks noGrp="1"/>
          </p:cNvSpPr>
          <p:nvPr>
            <p:ph type="title"/>
          </p:nvPr>
        </p:nvSpPr>
        <p:spPr>
          <a:xfrm>
            <a:off x="911224" y="1268414"/>
            <a:ext cx="10873408"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Prevalent but flawed assumptions about the audiences of science and politics</a:t>
            </a:r>
            <a:endParaRPr/>
          </a:p>
        </p:txBody>
      </p:sp>
      <p:sp>
        <p:nvSpPr>
          <p:cNvPr id="1081" name="Google Shape;1081;p72"/>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56</a:t>
            </a:fld>
            <a:endParaRPr/>
          </a:p>
        </p:txBody>
      </p:sp>
      <p:sp>
        <p:nvSpPr>
          <p:cNvPr id="1082" name="Google Shape;1082;p72"/>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1083" name="Google Shape;1083;p72"/>
          <p:cNvSpPr txBox="1"/>
          <p:nvPr/>
        </p:nvSpPr>
        <p:spPr>
          <a:xfrm>
            <a:off x="976656" y="1988219"/>
            <a:ext cx="5119344" cy="4207656"/>
          </a:xfrm>
          <a:prstGeom prst="rect">
            <a:avLst/>
          </a:prstGeom>
          <a:noFill/>
          <a:ln>
            <a:noFill/>
          </a:ln>
        </p:spPr>
        <p:txBody>
          <a:bodyPr spcFirstLastPara="1" wrap="square" lIns="0" tIns="0" rIns="0" bIns="0" anchor="t" anchorCtr="0">
            <a:noAutofit/>
          </a:bodyPr>
          <a:lstStyle/>
          <a:p>
            <a:pPr marL="285750" marR="0" lvl="0" indent="-177800" algn="l" rtl="0">
              <a:spcBef>
                <a:spcPts val="0"/>
              </a:spcBef>
              <a:spcAft>
                <a:spcPts val="0"/>
              </a:spcAft>
              <a:buClr>
                <a:schemeClr val="dk1"/>
              </a:buClr>
              <a:buSzPts val="1700"/>
              <a:buFont typeface="Arial"/>
              <a:buNone/>
            </a:pPr>
            <a:endParaRPr sz="1700" b="1">
              <a:solidFill>
                <a:schemeClr val="accent1"/>
              </a:solidFill>
              <a:latin typeface="Arial"/>
              <a:ea typeface="Arial"/>
              <a:cs typeface="Arial"/>
              <a:sym typeface="Arial"/>
            </a:endParaRPr>
          </a:p>
          <a:p>
            <a:pPr marL="285750" marR="0" lvl="0" indent="-177800" algn="l" rtl="0">
              <a:spcBef>
                <a:spcPts val="1200"/>
              </a:spcBef>
              <a:spcAft>
                <a:spcPts val="0"/>
              </a:spcAft>
              <a:buClr>
                <a:schemeClr val="dk1"/>
              </a:buClr>
              <a:buSzPts val="1700"/>
              <a:buFont typeface="Arial"/>
              <a:buNone/>
            </a:pPr>
            <a:endParaRPr sz="1700" b="1">
              <a:solidFill>
                <a:schemeClr val="accent1"/>
              </a:solidFill>
              <a:latin typeface="Arial"/>
              <a:ea typeface="Arial"/>
              <a:cs typeface="Arial"/>
              <a:sym typeface="Arial"/>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Publics are not monolithic </a:t>
            </a:r>
            <a:r>
              <a:rPr lang="en-US" sz="1700">
                <a:solidFill>
                  <a:schemeClr val="dk1"/>
                </a:solidFill>
                <a:latin typeface="Arial"/>
                <a:ea typeface="Arial"/>
                <a:cs typeface="Arial"/>
                <a:sym typeface="Arial"/>
              </a:rPr>
              <a:t>– there are different segments, nuances, etc. </a:t>
            </a:r>
            <a:r>
              <a:rPr lang="en-US" sz="1200">
                <a:solidFill>
                  <a:schemeClr val="dk1"/>
                </a:solidFill>
                <a:latin typeface="Arial"/>
                <a:ea typeface="Arial"/>
                <a:cs typeface="Arial"/>
                <a:sym typeface="Arial"/>
              </a:rPr>
              <a:t>(Besley, 2018)</a:t>
            </a:r>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Publics are not passive </a:t>
            </a:r>
            <a:r>
              <a:rPr lang="en-US" sz="1700">
                <a:solidFill>
                  <a:schemeClr val="dk1"/>
                </a:solidFill>
                <a:latin typeface="Arial"/>
                <a:ea typeface="Arial"/>
                <a:cs typeface="Arial"/>
                <a:sym typeface="Arial"/>
              </a:rPr>
              <a:t>– there is agency, bottom-up action, etc. </a:t>
            </a:r>
            <a:r>
              <a:rPr lang="en-US" sz="1200">
                <a:solidFill>
                  <a:schemeClr val="dk1"/>
                </a:solidFill>
                <a:latin typeface="Arial"/>
                <a:ea typeface="Arial"/>
                <a:cs typeface="Arial"/>
                <a:sym typeface="Arial"/>
              </a:rPr>
              <a:t>(McAdam, 2017)</a:t>
            </a:r>
            <a:endParaRPr/>
          </a:p>
          <a:p>
            <a:pPr marL="285750" marR="0" lvl="0" indent="-285750" algn="l" rtl="0">
              <a:spcBef>
                <a:spcPts val="1200"/>
              </a:spcBef>
              <a:spcAft>
                <a:spcPts val="0"/>
              </a:spcAft>
              <a:buClr>
                <a:schemeClr val="dk1"/>
              </a:buClr>
              <a:buSzPts val="1700"/>
              <a:buFont typeface="Arial"/>
              <a:buChar char="•"/>
            </a:pPr>
            <a:r>
              <a:rPr lang="en-US" sz="1700" b="1">
                <a:solidFill>
                  <a:schemeClr val="accent1"/>
                </a:solidFill>
                <a:latin typeface="Arial"/>
                <a:ea typeface="Arial"/>
                <a:cs typeface="Arial"/>
                <a:sym typeface="Arial"/>
              </a:rPr>
              <a:t>Publics are not to be pathologized </a:t>
            </a:r>
            <a:r>
              <a:rPr lang="en-US" sz="1700">
                <a:solidFill>
                  <a:schemeClr val="dk1"/>
                </a:solidFill>
                <a:latin typeface="Arial"/>
                <a:ea typeface="Arial"/>
                <a:cs typeface="Arial"/>
                <a:sym typeface="Arial"/>
              </a:rPr>
              <a:t>– they are not per se skeptical laypeople who inevitably challenge politics/science </a:t>
            </a:r>
            <a:r>
              <a:rPr lang="en-US" sz="1200">
                <a:solidFill>
                  <a:schemeClr val="dk1"/>
                </a:solidFill>
                <a:latin typeface="Arial"/>
                <a:ea typeface="Arial"/>
                <a:cs typeface="Arial"/>
                <a:sym typeface="Arial"/>
              </a:rPr>
              <a:t>(Krause et al. 2021)</a:t>
            </a:r>
            <a:endParaRPr/>
          </a:p>
        </p:txBody>
      </p:sp>
      <p:pic>
        <p:nvPicPr>
          <p:cNvPr id="1084" name="Google Shape;1084;p72"/>
          <p:cNvPicPr preferRelativeResize="0"/>
          <p:nvPr/>
        </p:nvPicPr>
        <p:blipFill rotWithShape="1">
          <a:blip r:embed="rId3">
            <a:alphaModFix/>
          </a:blip>
          <a:srcRect b="10098"/>
          <a:stretch/>
        </p:blipFill>
        <p:spPr>
          <a:xfrm>
            <a:off x="6361608" y="2059935"/>
            <a:ext cx="4774952" cy="3651432"/>
          </a:xfrm>
          <a:prstGeom prst="rect">
            <a:avLst/>
          </a:prstGeom>
          <a:noFill/>
          <a:ln w="9525" cap="flat" cmpd="sng">
            <a:solidFill>
              <a:schemeClr val="dk1"/>
            </a:solidFill>
            <a:prstDash val="solid"/>
            <a:round/>
            <a:headEnd type="none" w="sm" len="sm"/>
            <a:tailEnd type="none" w="sm" len="sm"/>
          </a:ln>
        </p:spPr>
      </p:pic>
      <p:pic>
        <p:nvPicPr>
          <p:cNvPr id="1085" name="Google Shape;1085;p72"/>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9" name="Google Shape;100;p17">
            <a:extLst>
              <a:ext uri="{FF2B5EF4-FFF2-40B4-BE49-F238E27FC236}">
                <a16:creationId xmlns:a16="http://schemas.microsoft.com/office/drawing/2014/main" id="{A07AEE7E-F006-4722-8DBF-4125F25ED94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73"/>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Clr>
                <a:srgbClr val="000000"/>
              </a:buClr>
              <a:buFont typeface="Arial"/>
              <a:buNone/>
            </a:pPr>
            <a:r>
              <a:rPr lang="en-US"/>
              <a:t>Page </a:t>
            </a:r>
            <a:fld id="{00000000-1234-1234-1234-123412341234}" type="slidenum">
              <a:rPr lang="en-US"/>
              <a:t>57</a:t>
            </a:fld>
            <a:endParaRPr/>
          </a:p>
        </p:txBody>
      </p:sp>
      <p:pic>
        <p:nvPicPr>
          <p:cNvPr id="1092" name="Google Shape;1092;p73"/>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094" name="Google Shape;1094;p73"/>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1095" name="Google Shape;1095;p73"/>
          <p:cNvSpPr txBox="1"/>
          <p:nvPr/>
        </p:nvSpPr>
        <p:spPr>
          <a:xfrm>
            <a:off x="3143700" y="2116600"/>
            <a:ext cx="5904600" cy="2524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b="1" dirty="0">
                <a:solidFill>
                  <a:schemeClr val="accent1"/>
                </a:solidFill>
              </a:rPr>
              <a:t>Thank you for your attention!</a:t>
            </a:r>
            <a:endParaRPr sz="2400" b="1" dirty="0">
              <a:solidFill>
                <a:schemeClr val="accent1"/>
              </a:solidFill>
            </a:endParaRPr>
          </a:p>
          <a:p>
            <a:pPr marL="0" lvl="0" indent="0" algn="ctr" rtl="0">
              <a:spcBef>
                <a:spcPts val="0"/>
              </a:spcBef>
              <a:spcAft>
                <a:spcPts val="0"/>
              </a:spcAft>
              <a:buNone/>
            </a:pPr>
            <a:endParaRPr sz="2400" b="1" dirty="0">
              <a:solidFill>
                <a:schemeClr val="accent1"/>
              </a:solidFill>
            </a:endParaRPr>
          </a:p>
          <a:p>
            <a:pPr marL="0" lvl="0" indent="0" algn="ctr" rtl="0">
              <a:spcBef>
                <a:spcPts val="0"/>
              </a:spcBef>
              <a:spcAft>
                <a:spcPts val="0"/>
              </a:spcAft>
              <a:buNone/>
            </a:pPr>
            <a:r>
              <a:rPr lang="en-US" sz="1500" dirty="0">
                <a:solidFill>
                  <a:schemeClr val="hlink"/>
                </a:solidFill>
                <a:uFill>
                  <a:noFill/>
                </a:uFill>
                <a:hlinkClick r:id="rId4"/>
              </a:rPr>
              <a:t>viktoriacologna@fas.harvard.edu</a:t>
            </a:r>
            <a:endParaRPr sz="1500" dirty="0">
              <a:solidFill>
                <a:schemeClr val="dk1"/>
              </a:solidFill>
            </a:endParaRPr>
          </a:p>
          <a:p>
            <a:pPr marL="0" lvl="0" indent="0" algn="ctr" rtl="0">
              <a:spcBef>
                <a:spcPts val="0"/>
              </a:spcBef>
              <a:spcAft>
                <a:spcPts val="0"/>
              </a:spcAft>
              <a:buNone/>
            </a:pPr>
            <a:r>
              <a:rPr lang="en-US" sz="1500" dirty="0">
                <a:solidFill>
                  <a:schemeClr val="hlink"/>
                </a:solidFill>
                <a:uFill>
                  <a:noFill/>
                </a:uFill>
                <a:hlinkClick r:id="rId5"/>
              </a:rPr>
              <a:t>n.mede@ikmz.uzh.ch</a:t>
            </a:r>
            <a:endParaRPr sz="1500" dirty="0">
              <a:solidFill>
                <a:schemeClr val="dk1"/>
              </a:solidFill>
            </a:endParaRPr>
          </a:p>
          <a:p>
            <a:pPr marL="0" lvl="0" indent="0" algn="ctr" rtl="0">
              <a:spcBef>
                <a:spcPts val="0"/>
              </a:spcBef>
              <a:spcAft>
                <a:spcPts val="0"/>
              </a:spcAft>
              <a:buNone/>
            </a:pPr>
            <a:endParaRPr sz="1500" dirty="0">
              <a:solidFill>
                <a:schemeClr val="dk1"/>
              </a:solidFill>
            </a:endParaRPr>
          </a:p>
          <a:p>
            <a:pPr marL="0" lvl="0" indent="0" algn="ctr" rtl="0">
              <a:spcBef>
                <a:spcPts val="0"/>
              </a:spcBef>
              <a:spcAft>
                <a:spcPts val="0"/>
              </a:spcAft>
              <a:buNone/>
            </a:pPr>
            <a:endParaRPr sz="1500" dirty="0">
              <a:solidFill>
                <a:schemeClr val="dk1"/>
              </a:solidFill>
            </a:endParaRPr>
          </a:p>
          <a:p>
            <a:pPr marL="0" lvl="0" indent="0" algn="l" rtl="0">
              <a:spcBef>
                <a:spcPts val="0"/>
              </a:spcBef>
              <a:spcAft>
                <a:spcPts val="0"/>
              </a:spcAft>
              <a:buNone/>
            </a:pPr>
            <a:r>
              <a:rPr lang="en-US" sz="1500" dirty="0">
                <a:solidFill>
                  <a:schemeClr val="dk1"/>
                </a:solidFill>
              </a:rPr>
              <a:t>		             </a:t>
            </a:r>
            <a:r>
              <a:rPr lang="en-US" dirty="0">
                <a:solidFill>
                  <a:schemeClr val="dk1"/>
                </a:solidFill>
              </a:rPr>
              <a:t>@colognav	</a:t>
            </a:r>
            <a:endParaRPr dirty="0">
              <a:solidFill>
                <a:schemeClr val="dk1"/>
              </a:solidFill>
            </a:endParaRPr>
          </a:p>
          <a:p>
            <a:pPr marL="0" lvl="0" indent="0" algn="l" rtl="0">
              <a:spcBef>
                <a:spcPts val="0"/>
              </a:spcBef>
              <a:spcAft>
                <a:spcPts val="0"/>
              </a:spcAft>
              <a:buNone/>
            </a:pPr>
            <a:r>
              <a:rPr lang="en-US" dirty="0">
                <a:solidFill>
                  <a:schemeClr val="dk1"/>
                </a:solidFill>
              </a:rPr>
              <a:t>		              @nielsmede</a:t>
            </a:r>
            <a:endParaRPr dirty="0">
              <a:solidFill>
                <a:schemeClr val="dk1"/>
              </a:solidFill>
            </a:endParaRPr>
          </a:p>
          <a:p>
            <a:pPr marL="0" lvl="0" indent="0" algn="ctr" rtl="0">
              <a:spcBef>
                <a:spcPts val="0"/>
              </a:spcBef>
              <a:spcAft>
                <a:spcPts val="0"/>
              </a:spcAft>
              <a:buClr>
                <a:schemeClr val="dk1"/>
              </a:buClr>
              <a:buSzPts val="1100"/>
              <a:buFont typeface="Arial"/>
              <a:buNone/>
            </a:pPr>
            <a:endParaRPr sz="1500" dirty="0">
              <a:solidFill>
                <a:schemeClr val="dk1"/>
              </a:solidFill>
            </a:endParaRPr>
          </a:p>
        </p:txBody>
      </p:sp>
      <p:pic>
        <p:nvPicPr>
          <p:cNvPr id="1096" name="Google Shape;1096;p73"/>
          <p:cNvPicPr preferRelativeResize="0"/>
          <p:nvPr/>
        </p:nvPicPr>
        <p:blipFill>
          <a:blip r:embed="rId6">
            <a:alphaModFix/>
          </a:blip>
          <a:stretch>
            <a:fillRect/>
          </a:stretch>
        </p:blipFill>
        <p:spPr>
          <a:xfrm>
            <a:off x="4997600" y="3793400"/>
            <a:ext cx="565200" cy="565200"/>
          </a:xfrm>
          <a:prstGeom prst="rect">
            <a:avLst/>
          </a:prstGeom>
          <a:noFill/>
          <a:ln>
            <a:noFill/>
          </a:ln>
        </p:spPr>
      </p:pic>
      <p:sp>
        <p:nvSpPr>
          <p:cNvPr id="8" name="Google Shape;100;p17">
            <a:extLst>
              <a:ext uri="{FF2B5EF4-FFF2-40B4-BE49-F238E27FC236}">
                <a16:creationId xmlns:a16="http://schemas.microsoft.com/office/drawing/2014/main" id="{01630AE2-16B2-42AB-AE3A-66C36CFEE446}"/>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sp>
        <p:nvSpPr>
          <p:cNvPr id="1102" name="Google Shape;1102;p74"/>
          <p:cNvSpPr txBox="1">
            <a:spLocks noGrp="1"/>
          </p:cNvSpPr>
          <p:nvPr>
            <p:ph type="title"/>
          </p:nvPr>
        </p:nvSpPr>
        <p:spPr>
          <a:xfrm>
            <a:off x="911225" y="1268414"/>
            <a:ext cx="10369550" cy="792434"/>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a:t>References</a:t>
            </a:r>
            <a:endParaRPr/>
          </a:p>
        </p:txBody>
      </p:sp>
      <p:sp>
        <p:nvSpPr>
          <p:cNvPr id="1103" name="Google Shape;1103;p74"/>
          <p:cNvSpPr/>
          <p:nvPr/>
        </p:nvSpPr>
        <p:spPr>
          <a:xfrm>
            <a:off x="911225" y="1844824"/>
            <a:ext cx="10369550" cy="4546566"/>
          </a:xfrm>
          <a:prstGeom prst="rect">
            <a:avLst/>
          </a:prstGeom>
          <a:noFill/>
          <a:ln>
            <a:noFill/>
          </a:ln>
        </p:spPr>
        <p:txBody>
          <a:bodyPr spcFirstLastPara="1" wrap="square" lIns="0" tIns="0" rIns="0" bIns="0" anchor="t" anchorCtr="0">
            <a:noAutofit/>
          </a:bodyPr>
          <a:lstStyle/>
          <a:p>
            <a:pPr marL="179705" marR="0" lvl="0" indent="-179705" algn="l" rtl="0">
              <a:lnSpc>
                <a:spcPct val="114000"/>
              </a:lnSpc>
              <a:spcBef>
                <a:spcPts val="0"/>
              </a:spcBef>
              <a:spcAft>
                <a:spcPts val="0"/>
              </a:spcAft>
              <a:buNone/>
            </a:pPr>
            <a:r>
              <a:rPr lang="en-US" sz="1000" dirty="0" err="1">
                <a:solidFill>
                  <a:schemeClr val="dk1"/>
                </a:solidFill>
                <a:latin typeface="Arial"/>
                <a:ea typeface="Arial"/>
                <a:cs typeface="Arial"/>
                <a:sym typeface="Arial"/>
              </a:rPr>
              <a:t>Achterberg</a:t>
            </a:r>
            <a:r>
              <a:rPr lang="en-US" sz="1000" dirty="0">
                <a:solidFill>
                  <a:schemeClr val="dk1"/>
                </a:solidFill>
                <a:latin typeface="Arial"/>
                <a:ea typeface="Arial"/>
                <a:cs typeface="Arial"/>
                <a:sym typeface="Arial"/>
              </a:rPr>
              <a:t>, P., </a:t>
            </a:r>
            <a:r>
              <a:rPr lang="en-US" sz="1000" dirty="0" err="1">
                <a:solidFill>
                  <a:schemeClr val="dk1"/>
                </a:solidFill>
                <a:latin typeface="Arial"/>
                <a:ea typeface="Arial"/>
                <a:cs typeface="Arial"/>
                <a:sym typeface="Arial"/>
              </a:rPr>
              <a:t>Koster</a:t>
            </a:r>
            <a:r>
              <a:rPr lang="en-US" sz="1000" dirty="0">
                <a:solidFill>
                  <a:schemeClr val="dk1"/>
                </a:solidFill>
                <a:latin typeface="Arial"/>
                <a:ea typeface="Arial"/>
                <a:cs typeface="Arial"/>
                <a:sym typeface="Arial"/>
              </a:rPr>
              <a:t>, W. de, &amp; van der Waal, J. (2017). A science confidence gap: Education, trust in scientific methods, and trust in scientific institutions in the United States, 2014. Public Understanding of Science, 26(6), 704–720. https://doi.org/10.1177/0963662515617367</a:t>
            </a:r>
            <a:endParaRPr dirty="0"/>
          </a:p>
          <a:p>
            <a:pPr marL="179705" indent="-179705">
              <a:lnSpc>
                <a:spcPct val="114000"/>
              </a:lnSpc>
            </a:pPr>
            <a:r>
              <a:rPr lang="en-US" sz="1000" dirty="0">
                <a:solidFill>
                  <a:schemeClr val="dk1"/>
                </a:solidFill>
              </a:rPr>
              <a:t>Bertsou, E., &amp; </a:t>
            </a:r>
            <a:r>
              <a:rPr lang="en-US" sz="1000" dirty="0" err="1">
                <a:solidFill>
                  <a:schemeClr val="dk1"/>
                </a:solidFill>
              </a:rPr>
              <a:t>Caramani</a:t>
            </a:r>
            <a:r>
              <a:rPr lang="en-US" sz="1000" dirty="0">
                <a:solidFill>
                  <a:schemeClr val="dk1"/>
                </a:solidFill>
              </a:rPr>
              <a:t>, D. (2022). People haven't had enough of experts: Technocratic attitudes among citizens in nine European democracies. American Journal of Political Science, 66(1), 5–23. https://doi.org/10.1111/ajps.12554</a:t>
            </a:r>
            <a:endParaRPr sz="1000" dirty="0">
              <a:solidFill>
                <a:schemeClr val="dk1"/>
              </a:solidFill>
            </a:endParaRPr>
          </a:p>
          <a:p>
            <a:pPr marL="179705" indent="-179705">
              <a:lnSpc>
                <a:spcPct val="114000"/>
              </a:lnSpc>
            </a:pPr>
            <a:r>
              <a:rPr lang="en-US" sz="1000" dirty="0">
                <a:solidFill>
                  <a:schemeClr val="dk1"/>
                </a:solidFill>
              </a:rPr>
              <a:t>Besley, J. C. (2018). Audiences for science communication in the United States. Environmental Communication, 12(8), 1005–1022. </a:t>
            </a:r>
            <a:r>
              <a:rPr lang="en-US" sz="1000" dirty="0">
                <a:solidFill>
                  <a:schemeClr val="dk1"/>
                </a:solidFill>
                <a:hlinkClick r:id="rId3">
                  <a:extLst>
                    <a:ext uri="{A12FA001-AC4F-418D-AE19-62706E023703}">
                      <ahyp:hlinkClr xmlns:ahyp="http://schemas.microsoft.com/office/drawing/2018/hyperlinkcolor" val="tx"/>
                    </a:ext>
                  </a:extLst>
                </a:hlinkClick>
              </a:rPr>
              <a:t>https://doi.org/10.1080/17524032.2018.1457067</a:t>
            </a:r>
            <a:endParaRPr lang="en-US" sz="1000" dirty="0">
              <a:solidFill>
                <a:schemeClr val="dk1"/>
              </a:solidFill>
            </a:endParaRPr>
          </a:p>
          <a:p>
            <a:pPr marL="179705" indent="-179705">
              <a:lnSpc>
                <a:spcPct val="114000"/>
              </a:lnSpc>
            </a:pPr>
            <a:r>
              <a:rPr lang="en-US" sz="1000" dirty="0">
                <a:solidFill>
                  <a:schemeClr val="dk1"/>
                </a:solidFill>
              </a:rPr>
              <a:t>Cologna, V., Bark, R. H., &amp; Paavola, J. (2017). Flood risk perceptions and the UK media: Moving beyond “once in a lifetime” to “Be Prepared” reporting. Climate Risk Management, 17, 1–10. https://doi.org/10.1016/j.crm.2017.04.005</a:t>
            </a:r>
          </a:p>
          <a:p>
            <a:pPr marL="179705" indent="-179705">
              <a:lnSpc>
                <a:spcPct val="114000"/>
              </a:lnSpc>
            </a:pPr>
            <a:r>
              <a:rPr lang="en-US" sz="1000" dirty="0">
                <a:solidFill>
                  <a:schemeClr val="dk1"/>
                </a:solidFill>
              </a:rPr>
              <a:t>Cologna, V., &amp; Siegrist, M. (2020). The role of trust for climate change mitigation and adaptation </a:t>
            </a:r>
            <a:r>
              <a:rPr lang="en-US" sz="1000" dirty="0" err="1">
                <a:solidFill>
                  <a:schemeClr val="dk1"/>
                </a:solidFill>
              </a:rPr>
              <a:t>behaviour</a:t>
            </a:r>
            <a:r>
              <a:rPr lang="en-US" sz="1000" dirty="0">
                <a:solidFill>
                  <a:schemeClr val="dk1"/>
                </a:solidFill>
              </a:rPr>
              <a:t>: A meta-analysis. Journal of Environmental Psychology, 69, 101428. </a:t>
            </a:r>
            <a:r>
              <a:rPr lang="en-US" sz="1000" dirty="0">
                <a:solidFill>
                  <a:schemeClr val="dk1"/>
                </a:solidFill>
                <a:hlinkClick r:id="rId4">
                  <a:extLst>
                    <a:ext uri="{A12FA001-AC4F-418D-AE19-62706E023703}">
                      <ahyp:hlinkClr xmlns:ahyp="http://schemas.microsoft.com/office/drawing/2018/hyperlinkcolor" val="tx"/>
                    </a:ext>
                  </a:extLst>
                </a:hlinkClick>
              </a:rPr>
              <a:t>https://doi.org/10.1016/j.jenvp.2020.101428</a:t>
            </a:r>
            <a:endParaRPr lang="en-US" sz="1000" dirty="0">
              <a:solidFill>
                <a:schemeClr val="dk1"/>
              </a:solidFill>
            </a:endParaRPr>
          </a:p>
          <a:p>
            <a:pPr marL="179705" indent="-179705">
              <a:lnSpc>
                <a:spcPct val="114000"/>
              </a:lnSpc>
            </a:pPr>
            <a:r>
              <a:rPr lang="en-US" sz="1000" dirty="0">
                <a:solidFill>
                  <a:schemeClr val="dk1"/>
                </a:solidFill>
              </a:rPr>
              <a:t>Cologna, V., </a:t>
            </a:r>
            <a:r>
              <a:rPr lang="en-US" sz="1000" dirty="0" err="1">
                <a:solidFill>
                  <a:schemeClr val="dk1"/>
                </a:solidFill>
              </a:rPr>
              <a:t>Hoogendoorn</a:t>
            </a:r>
            <a:r>
              <a:rPr lang="en-US" sz="1000" dirty="0">
                <a:solidFill>
                  <a:schemeClr val="dk1"/>
                </a:solidFill>
              </a:rPr>
              <a:t>, G., &amp; Brick, C. (2021). To strike or not to strike? An investigation of the determinants of strike participation at the Fridays for Future climate strikes in Switzerland. PLOS ONE, 16(10), e0257296. </a:t>
            </a:r>
            <a:r>
              <a:rPr lang="en-US" sz="1000" dirty="0">
                <a:solidFill>
                  <a:schemeClr val="dk1"/>
                </a:solidFill>
                <a:hlinkClick r:id="rId5">
                  <a:extLst>
                    <a:ext uri="{A12FA001-AC4F-418D-AE19-62706E023703}">
                      <ahyp:hlinkClr xmlns:ahyp="http://schemas.microsoft.com/office/drawing/2018/hyperlinkcolor" val="tx"/>
                    </a:ext>
                  </a:extLst>
                </a:hlinkClick>
              </a:rPr>
              <a:t>https://doi.org/10.1371/journal.pone.0257296</a:t>
            </a:r>
            <a:endParaRPr lang="en-US" sz="1000" dirty="0">
              <a:solidFill>
                <a:schemeClr val="dk1"/>
              </a:solidFill>
            </a:endParaRPr>
          </a:p>
          <a:p>
            <a:pPr marL="179705" indent="-179705">
              <a:lnSpc>
                <a:spcPct val="114000"/>
              </a:lnSpc>
            </a:pPr>
            <a:r>
              <a:rPr lang="en-US" sz="1000" dirty="0">
                <a:solidFill>
                  <a:schemeClr val="dk1"/>
                </a:solidFill>
              </a:rPr>
              <a:t>Cologna, V., Knutti, R., Oreskes, N., &amp; Siegrist, M. (2021). Majority of German citizens, US citizens and climate scientists support policy advocacy by climate researchers and expect greater political engagement. Environmental Research Letters, 16(2), 024011. </a:t>
            </a:r>
            <a:r>
              <a:rPr lang="en-US" sz="1000" dirty="0">
                <a:solidFill>
                  <a:schemeClr val="dk1"/>
                </a:solidFill>
                <a:hlinkClick r:id="rId6">
                  <a:extLst>
                    <a:ext uri="{A12FA001-AC4F-418D-AE19-62706E023703}">
                      <ahyp:hlinkClr xmlns:ahyp="http://schemas.microsoft.com/office/drawing/2018/hyperlinkcolor" val="tx"/>
                    </a:ext>
                  </a:extLst>
                </a:hlinkClick>
              </a:rPr>
              <a:t>https://doi.org/10.1088/1748-9326/abd4ac</a:t>
            </a:r>
            <a:endParaRPr lang="en-US" sz="1000" dirty="0">
              <a:solidFill>
                <a:schemeClr val="dk1"/>
              </a:solidFill>
            </a:endParaRPr>
          </a:p>
          <a:p>
            <a:pPr marL="179705" indent="-179705">
              <a:lnSpc>
                <a:spcPct val="114000"/>
              </a:lnSpc>
            </a:pPr>
            <a:r>
              <a:rPr lang="en-US" sz="1000" dirty="0">
                <a:solidFill>
                  <a:schemeClr val="dk1"/>
                </a:solidFill>
              </a:rPr>
              <a:t>Cologna, V., Berthold, A., &amp; Siegrist, M. (2022). Knowledge, perceived potential and trust as determinants of low- and high-impact pro-environmental </a:t>
            </a:r>
            <a:r>
              <a:rPr lang="en-US" sz="1000" dirty="0" err="1">
                <a:solidFill>
                  <a:schemeClr val="dk1"/>
                </a:solidFill>
              </a:rPr>
              <a:t>behaviours</a:t>
            </a:r>
            <a:r>
              <a:rPr lang="en-US" sz="1000" dirty="0">
                <a:solidFill>
                  <a:schemeClr val="dk1"/>
                </a:solidFill>
              </a:rPr>
              <a:t>. Journal of Environmental Psychology, 79, 101741. https://doi.org/10.1016/j.jenvp.2021.101741</a:t>
            </a:r>
          </a:p>
          <a:p>
            <a:pPr marL="179705" indent="-179705">
              <a:lnSpc>
                <a:spcPct val="114000"/>
              </a:lnSpc>
            </a:pPr>
            <a:r>
              <a:rPr lang="en-US" sz="1000" dirty="0" err="1">
                <a:solidFill>
                  <a:schemeClr val="dk1"/>
                </a:solidFill>
              </a:rPr>
              <a:t>Drążkiewicz</a:t>
            </a:r>
            <a:r>
              <a:rPr lang="en-US" sz="1000" dirty="0">
                <a:solidFill>
                  <a:schemeClr val="dk1"/>
                </a:solidFill>
              </a:rPr>
              <a:t> </a:t>
            </a:r>
            <a:r>
              <a:rPr lang="en-US" sz="1000" dirty="0" err="1">
                <a:solidFill>
                  <a:schemeClr val="dk1"/>
                </a:solidFill>
              </a:rPr>
              <a:t>Grodzicka</a:t>
            </a:r>
            <a:r>
              <a:rPr lang="en-US" sz="1000" dirty="0">
                <a:solidFill>
                  <a:schemeClr val="dk1"/>
                </a:solidFill>
              </a:rPr>
              <a:t>, E., &amp; </a:t>
            </a:r>
            <a:r>
              <a:rPr lang="en-US" sz="1000" dirty="0" err="1">
                <a:solidFill>
                  <a:schemeClr val="dk1"/>
                </a:solidFill>
              </a:rPr>
              <a:t>Harambam</a:t>
            </a:r>
            <a:r>
              <a:rPr lang="en-US" sz="1000" dirty="0">
                <a:solidFill>
                  <a:schemeClr val="dk1"/>
                </a:solidFill>
              </a:rPr>
              <a:t>, J. (2021). What should academics do about conspiracy theories? Moving beyond debunking to better deal with conspiratorial movements, misinformation and post-truth. Journal for Cultural Research, 25(1). </a:t>
            </a:r>
            <a:r>
              <a:rPr lang="en-US" sz="1000" dirty="0">
                <a:solidFill>
                  <a:schemeClr val="dk1"/>
                </a:solidFill>
                <a:hlinkClick r:id="rId7">
                  <a:extLst>
                    <a:ext uri="{A12FA001-AC4F-418D-AE19-62706E023703}">
                      <ahyp:hlinkClr xmlns:ahyp="http://schemas.microsoft.com/office/drawing/2018/hyperlinkcolor" val="tx"/>
                    </a:ext>
                  </a:extLst>
                </a:hlinkClick>
              </a:rPr>
              <a:t>https://doi.org/10.1080/14797585.2021.1886420</a:t>
            </a:r>
            <a:endParaRPr lang="en-US" sz="1000" dirty="0">
              <a:solidFill>
                <a:schemeClr val="dk1"/>
              </a:solidFill>
            </a:endParaRPr>
          </a:p>
          <a:p>
            <a:pPr marL="179705" indent="-179705">
              <a:lnSpc>
                <a:spcPct val="114000"/>
              </a:lnSpc>
            </a:pPr>
            <a:r>
              <a:rPr lang="en-US" sz="1000" dirty="0">
                <a:solidFill>
                  <a:schemeClr val="dk1"/>
                </a:solidFill>
              </a:rPr>
              <a:t>Earle, T. C. (2010). Trust in Risk Management: A Model-Based Review of Empirical Research. Risk Analysis, 30(4), 541–574. https://doi.org/10.1111/j.1539-6924.2010.01398.x</a:t>
            </a:r>
          </a:p>
          <a:p>
            <a:pPr marL="179705" indent="-179705">
              <a:lnSpc>
                <a:spcPct val="114000"/>
              </a:lnSpc>
            </a:pPr>
            <a:r>
              <a:rPr lang="en-US" sz="1000" dirty="0">
                <a:solidFill>
                  <a:schemeClr val="dk1"/>
                </a:solidFill>
              </a:rPr>
              <a:t>Earle, T. C., Siegrist, M., &amp; </a:t>
            </a:r>
            <a:r>
              <a:rPr lang="en-US" sz="1000" dirty="0" err="1">
                <a:solidFill>
                  <a:schemeClr val="dk1"/>
                </a:solidFill>
              </a:rPr>
              <a:t>Gutscher</a:t>
            </a:r>
            <a:r>
              <a:rPr lang="en-US" sz="1000" dirty="0">
                <a:solidFill>
                  <a:schemeClr val="dk1"/>
                </a:solidFill>
              </a:rPr>
              <a:t>, H. (2007). Trust, risk perception and the TCC model of cooperation. In M. Siegrist, T. C. Earle, &amp; H. </a:t>
            </a:r>
            <a:r>
              <a:rPr lang="en-US" sz="1000" dirty="0" err="1">
                <a:solidFill>
                  <a:schemeClr val="dk1"/>
                </a:solidFill>
              </a:rPr>
              <a:t>Gutscher</a:t>
            </a:r>
            <a:r>
              <a:rPr lang="en-US" sz="1000" dirty="0">
                <a:solidFill>
                  <a:schemeClr val="dk1"/>
                </a:solidFill>
              </a:rPr>
              <a:t> (Eds.), Trust in cooperative risk management: Uncertainty and </a:t>
            </a:r>
            <a:r>
              <a:rPr lang="en-US" sz="1000" dirty="0" err="1">
                <a:solidFill>
                  <a:schemeClr val="dk1"/>
                </a:solidFill>
              </a:rPr>
              <a:t>scepticism</a:t>
            </a:r>
            <a:r>
              <a:rPr lang="en-US" sz="1000" dirty="0">
                <a:solidFill>
                  <a:schemeClr val="dk1"/>
                </a:solidFill>
              </a:rPr>
              <a:t> in the public mind (pp. 1–49). Earthscan.</a:t>
            </a:r>
            <a:endParaRPr lang="de-DE" sz="1000" dirty="0">
              <a:solidFill>
                <a:schemeClr val="dk1"/>
              </a:solidFill>
            </a:endParaRPr>
          </a:p>
          <a:p>
            <a:pPr marL="179705" indent="-179705">
              <a:lnSpc>
                <a:spcPct val="114000"/>
              </a:lnSpc>
            </a:pPr>
            <a:r>
              <a:rPr lang="en-US" sz="1000" dirty="0">
                <a:solidFill>
                  <a:schemeClr val="dk1"/>
                </a:solidFill>
              </a:rPr>
              <a:t>Ecker, U. K. H., Lewandowsky, S., Cook, J., Schmid, P., Fazio, L. K., </a:t>
            </a:r>
            <a:r>
              <a:rPr lang="en-US" sz="1000" dirty="0" err="1">
                <a:solidFill>
                  <a:schemeClr val="dk1"/>
                </a:solidFill>
              </a:rPr>
              <a:t>Brashier</a:t>
            </a:r>
            <a:r>
              <a:rPr lang="en-US" sz="1000" dirty="0">
                <a:solidFill>
                  <a:schemeClr val="dk1"/>
                </a:solidFill>
              </a:rPr>
              <a:t>, N., </a:t>
            </a:r>
            <a:r>
              <a:rPr lang="en-US" sz="1000" dirty="0" err="1">
                <a:solidFill>
                  <a:schemeClr val="dk1"/>
                </a:solidFill>
              </a:rPr>
              <a:t>Kendeou</a:t>
            </a:r>
            <a:r>
              <a:rPr lang="en-US" sz="1000" dirty="0">
                <a:solidFill>
                  <a:schemeClr val="dk1"/>
                </a:solidFill>
              </a:rPr>
              <a:t>, P., </a:t>
            </a:r>
            <a:r>
              <a:rPr lang="en-US" sz="1000" dirty="0" err="1">
                <a:solidFill>
                  <a:schemeClr val="dk1"/>
                </a:solidFill>
              </a:rPr>
              <a:t>Vraga</a:t>
            </a:r>
            <a:r>
              <a:rPr lang="en-US" sz="1000" dirty="0">
                <a:solidFill>
                  <a:schemeClr val="dk1"/>
                </a:solidFill>
              </a:rPr>
              <a:t>, E. K., &amp; </a:t>
            </a:r>
            <a:r>
              <a:rPr lang="en-US" sz="1000" dirty="0" err="1">
                <a:solidFill>
                  <a:schemeClr val="dk1"/>
                </a:solidFill>
              </a:rPr>
              <a:t>Amazeen</a:t>
            </a:r>
            <a:r>
              <a:rPr lang="en-US" sz="1000" dirty="0">
                <a:solidFill>
                  <a:schemeClr val="dk1"/>
                </a:solidFill>
              </a:rPr>
              <a:t>, M. A. (2022). The psychological drivers of misinformation belief and its resistance to correction. Nature Reviews Psychology, 1(1), 13–29. https://doi.org/10.1038/s44159-021-00006-y</a:t>
            </a:r>
            <a:endParaRPr sz="1000" dirty="0">
              <a:solidFill>
                <a:schemeClr val="dk1"/>
              </a:solidFill>
            </a:endParaRPr>
          </a:p>
          <a:p>
            <a:pPr marL="179705" indent="-179705">
              <a:lnSpc>
                <a:spcPct val="114000"/>
              </a:lnSpc>
            </a:pPr>
            <a:r>
              <a:rPr lang="en-US" sz="1000" dirty="0" err="1">
                <a:solidFill>
                  <a:schemeClr val="dk1"/>
                </a:solidFill>
              </a:rPr>
              <a:t>Elchardus</a:t>
            </a:r>
            <a:r>
              <a:rPr lang="en-US" sz="1000" dirty="0">
                <a:solidFill>
                  <a:schemeClr val="dk1"/>
                </a:solidFill>
              </a:rPr>
              <a:t>, M., &amp; </a:t>
            </a:r>
            <a:r>
              <a:rPr lang="en-US" sz="1000" dirty="0" err="1">
                <a:solidFill>
                  <a:schemeClr val="dk1"/>
                </a:solidFill>
              </a:rPr>
              <a:t>Spruyt</a:t>
            </a:r>
            <a:r>
              <a:rPr lang="en-US" sz="1000" dirty="0">
                <a:solidFill>
                  <a:schemeClr val="dk1"/>
                </a:solidFill>
              </a:rPr>
              <a:t>, B. (2016). Populism, persistent republicanism and </a:t>
            </a:r>
            <a:r>
              <a:rPr lang="en-US" sz="1000" dirty="0" err="1">
                <a:solidFill>
                  <a:schemeClr val="dk1"/>
                </a:solidFill>
              </a:rPr>
              <a:t>declinism</a:t>
            </a:r>
            <a:r>
              <a:rPr lang="en-US" sz="1000" dirty="0">
                <a:solidFill>
                  <a:schemeClr val="dk1"/>
                </a:solidFill>
              </a:rPr>
              <a:t>: An empirical analysis of populism as a thin ideology. Government and Opposition, 51(1), 111–133. https://doi.org/10.1017/gov.2014.27</a:t>
            </a:r>
            <a:endParaRPr sz="1000" dirty="0">
              <a:solidFill>
                <a:schemeClr val="dk1"/>
              </a:solidFill>
            </a:endParaRPr>
          </a:p>
          <a:p>
            <a:pPr marL="179705" indent="-179705">
              <a:lnSpc>
                <a:spcPct val="114000"/>
              </a:lnSpc>
            </a:pPr>
            <a:r>
              <a:rPr lang="en-US" sz="1000" dirty="0">
                <a:solidFill>
                  <a:schemeClr val="dk1"/>
                </a:solidFill>
              </a:rPr>
              <a:t>Funk, C., &amp; Kennedy, B. (2020, October 27). Public confidence in scientists has remained stable for decades. Pew Research Center. </a:t>
            </a:r>
            <a:r>
              <a:rPr lang="en-US" sz="1000" dirty="0">
                <a:solidFill>
                  <a:schemeClr val="dk1"/>
                </a:solidFill>
                <a:hlinkClick r:id="rId8">
                  <a:extLst>
                    <a:ext uri="{A12FA001-AC4F-418D-AE19-62706E023703}">
                      <ahyp:hlinkClr xmlns:ahyp="http://schemas.microsoft.com/office/drawing/2018/hyperlinkcolor" val="tx"/>
                    </a:ext>
                  </a:extLst>
                </a:hlinkClick>
              </a:rPr>
              <a:t>https://www.pewresearch.org/fact-tank/2020/08/27/public-confidence-in-scientists-has-remained-stable-for-decades/</a:t>
            </a:r>
            <a:endParaRPr lang="en-US" sz="1000" dirty="0">
              <a:solidFill>
                <a:schemeClr val="dk1"/>
              </a:solidFill>
            </a:endParaRPr>
          </a:p>
          <a:p>
            <a:pPr marL="179705" marR="0" lvl="0" indent="-179705" algn="l" rtl="0">
              <a:lnSpc>
                <a:spcPct val="114000"/>
              </a:lnSpc>
              <a:spcBef>
                <a:spcPts val="0"/>
              </a:spcBef>
              <a:spcAft>
                <a:spcPts val="0"/>
              </a:spcAft>
              <a:buNone/>
            </a:pPr>
            <a:endParaRPr sz="1000" dirty="0">
              <a:solidFill>
                <a:schemeClr val="dk1"/>
              </a:solidFill>
              <a:latin typeface="Arial"/>
              <a:ea typeface="Arial"/>
              <a:cs typeface="Arial"/>
              <a:sym typeface="Arial"/>
            </a:endParaRPr>
          </a:p>
        </p:txBody>
      </p:sp>
      <p:sp>
        <p:nvSpPr>
          <p:cNvPr id="1105" name="Google Shape;1105;p74"/>
          <p:cNvSpPr txBox="1">
            <a:spLocks noGrp="1"/>
          </p:cNvSpPr>
          <p:nvPr>
            <p:ph type="sldNum" idx="12"/>
          </p:nvPr>
        </p:nvSpPr>
        <p:spPr>
          <a:xfrm>
            <a:off x="10452484" y="6524625"/>
            <a:ext cx="828291" cy="215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58</a:t>
            </a:fld>
            <a:endParaRPr/>
          </a:p>
        </p:txBody>
      </p:sp>
      <p:sp>
        <p:nvSpPr>
          <p:cNvPr id="1106" name="Google Shape;1106;p74"/>
          <p:cNvSpPr txBox="1">
            <a:spLocks noGrp="1"/>
          </p:cNvSpPr>
          <p:nvPr>
            <p:ph type="ftr" idx="11"/>
          </p:nvPr>
        </p:nvSpPr>
        <p:spPr>
          <a:xfrm>
            <a:off x="1811524" y="6524625"/>
            <a:ext cx="8532948" cy="214986"/>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1107" name="Google Shape;1107;p74"/>
          <p:cNvPicPr preferRelativeResize="0"/>
          <p:nvPr/>
        </p:nvPicPr>
        <p:blipFill>
          <a:blip r:embed="rId9">
            <a:alphaModFix/>
          </a:blip>
          <a:stretch>
            <a:fillRect/>
          </a:stretch>
        </p:blipFill>
        <p:spPr>
          <a:xfrm>
            <a:off x="5410399" y="248600"/>
            <a:ext cx="2306451" cy="603650"/>
          </a:xfrm>
          <a:prstGeom prst="rect">
            <a:avLst/>
          </a:prstGeom>
          <a:noFill/>
          <a:ln>
            <a:noFill/>
          </a:ln>
        </p:spPr>
      </p:pic>
      <p:sp>
        <p:nvSpPr>
          <p:cNvPr id="8" name="Google Shape;100;p17">
            <a:extLst>
              <a:ext uri="{FF2B5EF4-FFF2-40B4-BE49-F238E27FC236}">
                <a16:creationId xmlns:a16="http://schemas.microsoft.com/office/drawing/2014/main" id="{ACB22F99-C692-4192-BEC1-D6C8A9866720}"/>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75"/>
          <p:cNvSpPr txBox="1">
            <a:spLocks noGrp="1"/>
          </p:cNvSpPr>
          <p:nvPr>
            <p:ph type="title"/>
          </p:nvPr>
        </p:nvSpPr>
        <p:spPr/>
        <p:txBody>
          <a:bodyPr/>
          <a:lstStyle/>
          <a:p>
            <a:pPr lvl="0"/>
            <a:r>
              <a:rPr lang="en-US"/>
              <a:t>References</a:t>
            </a:r>
          </a:p>
        </p:txBody>
      </p:sp>
      <p:sp>
        <p:nvSpPr>
          <p:cNvPr id="1117" name="Google Shape;1117;p75"/>
          <p:cNvSpPr txBox="1">
            <a:spLocks noGrp="1"/>
          </p:cNvSpPr>
          <p:nvPr>
            <p:ph type="ftr" idx="11"/>
          </p:nvPr>
        </p:nvSpPr>
        <p:spPr>
          <a:xfrm>
            <a:off x="2255308" y="6524625"/>
            <a:ext cx="7549092" cy="215900"/>
          </a:xfrm>
        </p:spPr>
        <p:txBody>
          <a:bodyPr/>
          <a:lstStyle/>
          <a:p>
            <a:pPr lvl="0"/>
            <a:r>
              <a:rPr lang="en-US"/>
              <a:t>Trust in science and science-related populism: Implications for the role of science in politics and society 	Cologna &amp; Mede</a:t>
            </a:r>
          </a:p>
        </p:txBody>
      </p:sp>
      <p:sp>
        <p:nvSpPr>
          <p:cNvPr id="1116" name="Google Shape;1116;p75"/>
          <p:cNvSpPr txBox="1">
            <a:spLocks noGrp="1"/>
          </p:cNvSpPr>
          <p:nvPr>
            <p:ph type="sldNum" idx="12"/>
          </p:nvPr>
        </p:nvSpPr>
        <p:spPr/>
        <p:txBody>
          <a:bodyPr/>
          <a:lstStyle/>
          <a:p>
            <a:pPr lvl="0"/>
            <a:r>
              <a:rPr lang="en-US"/>
              <a:t>Page </a:t>
            </a:r>
            <a:fld id="{00000000-1234-1234-1234-123412341234}" type="slidenum">
              <a:rPr lang="en-US"/>
              <a:pPr lvl="0"/>
              <a:t>59</a:t>
            </a:fld>
            <a:endParaRPr/>
          </a:p>
        </p:txBody>
      </p:sp>
      <p:sp>
        <p:nvSpPr>
          <p:cNvPr id="1114" name="Google Shape;1114;p75"/>
          <p:cNvSpPr/>
          <p:nvPr/>
        </p:nvSpPr>
        <p:spPr>
          <a:xfrm>
            <a:off x="911225" y="1844824"/>
            <a:ext cx="10369550" cy="4371133"/>
          </a:xfrm>
          <a:prstGeom prst="rect">
            <a:avLst/>
          </a:prstGeom>
          <a:noFill/>
          <a:ln>
            <a:noFill/>
          </a:ln>
        </p:spPr>
        <p:txBody>
          <a:bodyPr spcFirstLastPara="1" wrap="square" lIns="0" tIns="0" rIns="0" bIns="0" anchor="t" anchorCtr="0">
            <a:noAutofit/>
          </a:bodyPr>
          <a:lstStyle/>
          <a:p>
            <a:pPr marL="179705" marR="0" lvl="0" indent="-179705" algn="l" rtl="0">
              <a:lnSpc>
                <a:spcPct val="114000"/>
              </a:lnSpc>
              <a:spcBef>
                <a:spcPts val="0"/>
              </a:spcBef>
              <a:spcAft>
                <a:spcPts val="0"/>
              </a:spcAft>
              <a:buNone/>
            </a:pPr>
            <a:r>
              <a:rPr lang="en-US" sz="1000" dirty="0">
                <a:solidFill>
                  <a:schemeClr val="dk1"/>
                </a:solidFill>
              </a:rPr>
              <a:t>Goodwin, J., &amp; Dahlstrom, M. F. (2014). Communication strategies for earning trust in climate change debates. Wiley Interdisciplinary Reviews: Climate Change, 5(1), 151–160. </a:t>
            </a:r>
            <a:r>
              <a:rPr lang="en-US" sz="1000" dirty="0">
                <a:solidFill>
                  <a:schemeClr val="dk1"/>
                </a:solidFill>
                <a:hlinkClick r:id="rId3">
                  <a:extLst>
                    <a:ext uri="{A12FA001-AC4F-418D-AE19-62706E023703}">
                      <ahyp:hlinkClr xmlns:ahyp="http://schemas.microsoft.com/office/drawing/2018/hyperlinkcolor" val="tx"/>
                    </a:ext>
                  </a:extLst>
                </a:hlinkClick>
              </a:rPr>
              <a:t>https://doi.org/10.1002/wcc.262</a:t>
            </a:r>
            <a:endParaRPr lang="en-US" sz="1000" dirty="0">
              <a:solidFill>
                <a:schemeClr val="dk1"/>
              </a:solidFill>
            </a:endParaRPr>
          </a:p>
          <a:p>
            <a:pPr marL="179705" marR="0" lvl="0" indent="-179705" algn="l" rtl="0">
              <a:lnSpc>
                <a:spcPct val="114000"/>
              </a:lnSpc>
              <a:spcBef>
                <a:spcPts val="0"/>
              </a:spcBef>
              <a:spcAft>
                <a:spcPts val="0"/>
              </a:spcAft>
              <a:buNone/>
            </a:pPr>
            <a:r>
              <a:rPr lang="en-US" sz="1000" dirty="0" err="1">
                <a:solidFill>
                  <a:schemeClr val="dk1"/>
                </a:solidFill>
              </a:rPr>
              <a:t>Luhmann</a:t>
            </a:r>
            <a:r>
              <a:rPr lang="en-US" sz="1000" dirty="0">
                <a:solidFill>
                  <a:schemeClr val="dk1"/>
                </a:solidFill>
              </a:rPr>
              <a:t>, N. (1989). </a:t>
            </a:r>
            <a:r>
              <a:rPr lang="en-US" sz="1000" dirty="0" err="1">
                <a:solidFill>
                  <a:schemeClr val="dk1"/>
                </a:solidFill>
              </a:rPr>
              <a:t>Vertrauen</a:t>
            </a:r>
            <a:r>
              <a:rPr lang="en-US" sz="1000" dirty="0">
                <a:solidFill>
                  <a:schemeClr val="dk1"/>
                </a:solidFill>
              </a:rPr>
              <a:t>. Ein </a:t>
            </a:r>
            <a:r>
              <a:rPr lang="en-US" sz="1000" dirty="0" err="1">
                <a:solidFill>
                  <a:schemeClr val="dk1"/>
                </a:solidFill>
              </a:rPr>
              <a:t>Mechanismus</a:t>
            </a:r>
            <a:r>
              <a:rPr lang="en-US" sz="1000" dirty="0">
                <a:solidFill>
                  <a:schemeClr val="dk1"/>
                </a:solidFill>
              </a:rPr>
              <a:t> der </a:t>
            </a:r>
            <a:r>
              <a:rPr lang="en-US" sz="1000" dirty="0" err="1">
                <a:solidFill>
                  <a:schemeClr val="dk1"/>
                </a:solidFill>
              </a:rPr>
              <a:t>Reduktion</a:t>
            </a:r>
            <a:r>
              <a:rPr lang="en-US" sz="1000" dirty="0">
                <a:solidFill>
                  <a:schemeClr val="dk1"/>
                </a:solidFill>
              </a:rPr>
              <a:t> </a:t>
            </a:r>
            <a:r>
              <a:rPr lang="en-US" sz="1000" dirty="0" err="1">
                <a:solidFill>
                  <a:schemeClr val="dk1"/>
                </a:solidFill>
              </a:rPr>
              <a:t>sozialer</a:t>
            </a:r>
            <a:r>
              <a:rPr lang="en-US" sz="1000" dirty="0">
                <a:solidFill>
                  <a:schemeClr val="dk1"/>
                </a:solidFill>
              </a:rPr>
              <a:t> </a:t>
            </a:r>
            <a:r>
              <a:rPr lang="en-US" sz="1000" dirty="0" err="1">
                <a:solidFill>
                  <a:schemeClr val="dk1"/>
                </a:solidFill>
              </a:rPr>
              <a:t>Komplexität</a:t>
            </a:r>
            <a:r>
              <a:rPr lang="en-US" sz="1000" dirty="0">
                <a:solidFill>
                  <a:schemeClr val="dk1"/>
                </a:solidFill>
              </a:rPr>
              <a:t>. Enke.</a:t>
            </a:r>
          </a:p>
          <a:p>
            <a:pPr marL="179705" marR="0" lvl="0" indent="-179705" algn="l" rtl="0">
              <a:lnSpc>
                <a:spcPct val="114000"/>
              </a:lnSpc>
              <a:spcBef>
                <a:spcPts val="0"/>
              </a:spcBef>
              <a:spcAft>
                <a:spcPts val="0"/>
              </a:spcAft>
              <a:buNone/>
            </a:pPr>
            <a:r>
              <a:rPr lang="en-US" sz="1000" dirty="0">
                <a:solidFill>
                  <a:schemeClr val="dk1"/>
                </a:solidFill>
              </a:rPr>
              <a:t>Hart, P. S., &amp; Nisbet, E. C. (2012). Boomerang effects in science communication: How motivated reasoning and identity cues amplify opinion polarization about climate mitigation policies. Communication Research, 39(6), 701–723. https://doi.org/10.1177/0093650211416646</a:t>
            </a:r>
          </a:p>
          <a:p>
            <a:pPr marL="179705" marR="0" lvl="0" indent="-179705" algn="l" rtl="0">
              <a:lnSpc>
                <a:spcPct val="114000"/>
              </a:lnSpc>
              <a:spcBef>
                <a:spcPts val="0"/>
              </a:spcBef>
              <a:spcAft>
                <a:spcPts val="0"/>
              </a:spcAft>
              <a:buNone/>
            </a:pPr>
            <a:r>
              <a:rPr lang="en-US" sz="1000" dirty="0">
                <a:solidFill>
                  <a:schemeClr val="dk1"/>
                </a:solidFill>
              </a:rPr>
              <a:t>Howell, E. L., &amp; Brossard, D. (2021). (Mis)informed about what? What it means to be a science-literate citizen in a digital world. Proceedings of the National Academy of Sciences, 118(15), e1912436117. https://doi.org/10.1073/pnas.1912436117</a:t>
            </a:r>
          </a:p>
          <a:p>
            <a:pPr marL="179705" marR="0" lvl="0" indent="-179705" algn="l" rtl="0">
              <a:lnSpc>
                <a:spcPct val="114000"/>
              </a:lnSpc>
              <a:spcBef>
                <a:spcPts val="0"/>
              </a:spcBef>
              <a:spcAft>
                <a:spcPts val="0"/>
              </a:spcAft>
              <a:buNone/>
            </a:pPr>
            <a:r>
              <a:rPr lang="en-US" sz="1000" dirty="0">
                <a:solidFill>
                  <a:schemeClr val="dk1"/>
                </a:solidFill>
              </a:rPr>
              <a:t>Huber, R. A., </a:t>
            </a:r>
            <a:r>
              <a:rPr lang="en-US" sz="1000" dirty="0" err="1">
                <a:solidFill>
                  <a:schemeClr val="dk1"/>
                </a:solidFill>
              </a:rPr>
              <a:t>Eberl</a:t>
            </a:r>
            <a:r>
              <a:rPr lang="en-US" sz="1000" dirty="0">
                <a:solidFill>
                  <a:schemeClr val="dk1"/>
                </a:solidFill>
              </a:rPr>
              <a:t>, J.-M., Mede, N. G., &amp; </a:t>
            </a:r>
            <a:r>
              <a:rPr lang="en-US" sz="1000" dirty="0" err="1">
                <a:solidFill>
                  <a:schemeClr val="dk1"/>
                </a:solidFill>
              </a:rPr>
              <a:t>Greussing</a:t>
            </a:r>
            <a:r>
              <a:rPr lang="en-US" sz="1000" dirty="0">
                <a:solidFill>
                  <a:schemeClr val="dk1"/>
                </a:solidFill>
              </a:rPr>
              <a:t>, E. (under review). Measuring political and science populism: A tale of two scales? 1st round of review. </a:t>
            </a:r>
          </a:p>
          <a:p>
            <a:pPr marL="179705" marR="0" lvl="0" indent="-179705" algn="l" rtl="0">
              <a:lnSpc>
                <a:spcPct val="114000"/>
              </a:lnSpc>
              <a:spcBef>
                <a:spcPts val="0"/>
              </a:spcBef>
              <a:spcAft>
                <a:spcPts val="0"/>
              </a:spcAft>
              <a:buNone/>
            </a:pPr>
            <a:r>
              <a:rPr lang="en-US" sz="1000" dirty="0">
                <a:solidFill>
                  <a:schemeClr val="dk1"/>
                </a:solidFill>
              </a:rPr>
              <a:t>Krause, N., </a:t>
            </a:r>
            <a:r>
              <a:rPr lang="en-US" sz="1000" dirty="0" err="1">
                <a:solidFill>
                  <a:schemeClr val="dk1"/>
                </a:solidFill>
              </a:rPr>
              <a:t>Scheufele</a:t>
            </a:r>
            <a:r>
              <a:rPr lang="en-US" sz="1000" dirty="0">
                <a:solidFill>
                  <a:schemeClr val="dk1"/>
                </a:solidFill>
              </a:rPr>
              <a:t>, D., </a:t>
            </a:r>
            <a:r>
              <a:rPr lang="en-US" sz="1000" dirty="0" err="1">
                <a:solidFill>
                  <a:schemeClr val="dk1"/>
                </a:solidFill>
              </a:rPr>
              <a:t>Freiling</a:t>
            </a:r>
            <a:r>
              <a:rPr lang="en-US" sz="1000" dirty="0">
                <a:solidFill>
                  <a:schemeClr val="dk1"/>
                </a:solidFill>
              </a:rPr>
              <a:t>, I., &amp; Brossard, D. (2021). The trust fallacy. American Scientist, 109(4), 226–231. https://doi.org/10.1511/2021.109.4.226</a:t>
            </a:r>
          </a:p>
          <a:p>
            <a:pPr marL="179705" marR="0" lvl="0" indent="-179705" algn="l" rtl="0">
              <a:lnSpc>
                <a:spcPct val="114000"/>
              </a:lnSpc>
              <a:spcBef>
                <a:spcPts val="0"/>
              </a:spcBef>
              <a:spcAft>
                <a:spcPts val="0"/>
              </a:spcAft>
              <a:buNone/>
            </a:pPr>
            <a:r>
              <a:rPr lang="en-US" sz="1000" dirty="0">
                <a:solidFill>
                  <a:schemeClr val="dk1"/>
                </a:solidFill>
              </a:rPr>
              <a:t>McAdam, D. (2017). Social movement theory and the prospects for climate change activism in the United States. Annual Review of Political Science, 20(1), 189–208. https://doi.org/10.1146/annurev-polisci-052615-025801</a:t>
            </a:r>
          </a:p>
          <a:p>
            <a:pPr marL="179705" marR="0" lvl="0" indent="-179705" algn="l" rtl="0">
              <a:lnSpc>
                <a:spcPct val="114000"/>
              </a:lnSpc>
              <a:spcBef>
                <a:spcPts val="0"/>
              </a:spcBef>
              <a:spcAft>
                <a:spcPts val="0"/>
              </a:spcAft>
              <a:buNone/>
            </a:pPr>
            <a:r>
              <a:rPr lang="en-US" sz="1000" dirty="0">
                <a:solidFill>
                  <a:schemeClr val="dk1"/>
                </a:solidFill>
              </a:rPr>
              <a:t>Mede, N. G. (2022). Legacy media </a:t>
            </a:r>
            <a:r>
              <a:rPr lang="en-US" sz="1000" dirty="0">
                <a:solidFill>
                  <a:schemeClr val="dk1"/>
                </a:solidFill>
                <a:latin typeface="Arial"/>
                <a:ea typeface="Arial"/>
                <a:cs typeface="Arial"/>
                <a:sym typeface="Arial"/>
              </a:rPr>
              <a:t>as inhibitors and drivers of public reservations against science: Global survey evidence on the link between media use and anti-science attitudes. Humanities and Social Sciences Communications. Advance online publication. https://doi.org/10.1057/s41599-022-01058-y</a:t>
            </a:r>
            <a:endParaRPr lang="en-US" sz="1000" dirty="0"/>
          </a:p>
          <a:p>
            <a:pPr marL="179705" marR="0" lvl="0" indent="-179705" algn="l" rtl="0">
              <a:lnSpc>
                <a:spcPct val="114000"/>
              </a:lnSpc>
              <a:spcBef>
                <a:spcPts val="0"/>
              </a:spcBef>
              <a:spcAft>
                <a:spcPts val="0"/>
              </a:spcAft>
              <a:buNone/>
            </a:pPr>
            <a:r>
              <a:rPr lang="en-US" sz="1000" dirty="0">
                <a:solidFill>
                  <a:schemeClr val="dk1"/>
                </a:solidFill>
                <a:latin typeface="Arial"/>
                <a:ea typeface="Arial"/>
                <a:cs typeface="Arial"/>
                <a:sym typeface="Arial"/>
              </a:rPr>
              <a:t>Mede, N. G., </a:t>
            </a:r>
            <a:r>
              <a:rPr lang="en-US" sz="1000" dirty="0" err="1">
                <a:solidFill>
                  <a:schemeClr val="dk1"/>
                </a:solidFill>
                <a:latin typeface="Arial"/>
                <a:ea typeface="Arial"/>
                <a:cs typeface="Arial"/>
                <a:sym typeface="Arial"/>
              </a:rPr>
              <a:t>Rauchfleisch</a:t>
            </a:r>
            <a:r>
              <a:rPr lang="en-US" sz="1000" dirty="0">
                <a:solidFill>
                  <a:schemeClr val="dk1"/>
                </a:solidFill>
                <a:latin typeface="Arial"/>
                <a:ea typeface="Arial"/>
                <a:cs typeface="Arial"/>
                <a:sym typeface="Arial"/>
              </a:rPr>
              <a:t>, A., </a:t>
            </a:r>
            <a:r>
              <a:rPr lang="en-US" sz="1000" dirty="0" err="1">
                <a:solidFill>
                  <a:schemeClr val="dk1"/>
                </a:solidFill>
                <a:latin typeface="Arial"/>
                <a:ea typeface="Arial"/>
                <a:cs typeface="Arial"/>
                <a:sym typeface="Arial"/>
              </a:rPr>
              <a:t>Metag</a:t>
            </a:r>
            <a:r>
              <a:rPr lang="en-US" sz="1000" dirty="0">
                <a:solidFill>
                  <a:schemeClr val="dk1"/>
                </a:solidFill>
                <a:latin typeface="Arial"/>
                <a:ea typeface="Arial"/>
                <a:cs typeface="Arial"/>
                <a:sym typeface="Arial"/>
              </a:rPr>
              <a:t>, J., &amp; Schäfer, M. S. (under review). Knowledge overestimation, social media use, and populism fuel each other: Correlational and experimental evidence. 1st round of review. </a:t>
            </a:r>
          </a:p>
          <a:p>
            <a:pPr marL="179705" marR="0" lvl="0" indent="-179705" algn="l" rtl="0">
              <a:lnSpc>
                <a:spcPct val="114000"/>
              </a:lnSpc>
              <a:spcBef>
                <a:spcPts val="0"/>
              </a:spcBef>
              <a:spcAft>
                <a:spcPts val="0"/>
              </a:spcAft>
              <a:buNone/>
            </a:pPr>
            <a:r>
              <a:rPr lang="en-US" sz="1000" dirty="0">
                <a:solidFill>
                  <a:schemeClr val="dk1"/>
                </a:solidFill>
                <a:latin typeface="Arial"/>
                <a:ea typeface="Arial"/>
                <a:cs typeface="Arial"/>
                <a:sym typeface="Arial"/>
              </a:rPr>
              <a:t>Mede, N. G., &amp; Schäfer, M. S. (2020). Science-related populism: Conceptualizing populist demands toward science. Public Understanding of Science, 29(5), 473–491. https://doi.org/10.1177/0963662520924259</a:t>
            </a:r>
            <a:endParaRPr dirty="0"/>
          </a:p>
          <a:p>
            <a:pPr marL="179705" marR="0" lvl="0" indent="-179705" algn="l" rtl="0">
              <a:lnSpc>
                <a:spcPct val="114000"/>
              </a:lnSpc>
              <a:spcBef>
                <a:spcPts val="0"/>
              </a:spcBef>
              <a:spcAft>
                <a:spcPts val="0"/>
              </a:spcAft>
              <a:buNone/>
            </a:pPr>
            <a:r>
              <a:rPr lang="en-US" sz="1000" dirty="0">
                <a:solidFill>
                  <a:schemeClr val="dk1"/>
                </a:solidFill>
                <a:latin typeface="Arial"/>
                <a:ea typeface="Arial"/>
                <a:cs typeface="Arial"/>
                <a:sym typeface="Arial"/>
              </a:rPr>
              <a:t>Mede, N. G., &amp; Schäfer, M. S. (2022). Science-related populism declining during the COVID-19 pandemic: A panel survey of the Swiss population before and after the coronavirus outbreak. Public Understanding of Science, 31(2), 211–222. https://doi.org/10.1177/09636625211056871</a:t>
            </a:r>
            <a:endParaRPr dirty="0"/>
          </a:p>
          <a:p>
            <a:pPr marL="179705" marR="0" lvl="0" indent="-179705" algn="l" rtl="0">
              <a:lnSpc>
                <a:spcPct val="114000"/>
              </a:lnSpc>
              <a:spcBef>
                <a:spcPts val="0"/>
              </a:spcBef>
              <a:spcAft>
                <a:spcPts val="0"/>
              </a:spcAft>
              <a:buNone/>
            </a:pPr>
            <a:r>
              <a:rPr lang="en-US" sz="1000" dirty="0">
                <a:solidFill>
                  <a:schemeClr val="dk1"/>
                </a:solidFill>
                <a:latin typeface="Arial"/>
                <a:ea typeface="Arial"/>
                <a:cs typeface="Arial"/>
                <a:sym typeface="Arial"/>
              </a:rPr>
              <a:t>Mede, N. G., Schäfer, M. S., &amp; </a:t>
            </a:r>
            <a:r>
              <a:rPr lang="en-US" sz="1000" dirty="0" err="1">
                <a:solidFill>
                  <a:schemeClr val="dk1"/>
                </a:solidFill>
                <a:latin typeface="Arial"/>
                <a:ea typeface="Arial"/>
                <a:cs typeface="Arial"/>
                <a:sym typeface="Arial"/>
              </a:rPr>
              <a:t>Füchslin</a:t>
            </a:r>
            <a:r>
              <a:rPr lang="en-US" sz="1000" dirty="0">
                <a:solidFill>
                  <a:schemeClr val="dk1"/>
                </a:solidFill>
                <a:latin typeface="Arial"/>
                <a:ea typeface="Arial"/>
                <a:cs typeface="Arial"/>
                <a:sym typeface="Arial"/>
              </a:rPr>
              <a:t>, T. (2021). The </a:t>
            </a:r>
            <a:r>
              <a:rPr lang="en-US" sz="1000" dirty="0" err="1">
                <a:solidFill>
                  <a:schemeClr val="dk1"/>
                </a:solidFill>
                <a:latin typeface="Arial"/>
                <a:ea typeface="Arial"/>
                <a:cs typeface="Arial"/>
                <a:sym typeface="Arial"/>
              </a:rPr>
              <a:t>SciPop</a:t>
            </a:r>
            <a:r>
              <a:rPr lang="en-US" sz="1000" dirty="0">
                <a:solidFill>
                  <a:schemeClr val="dk1"/>
                </a:solidFill>
                <a:latin typeface="Arial"/>
                <a:ea typeface="Arial"/>
                <a:cs typeface="Arial"/>
                <a:sym typeface="Arial"/>
              </a:rPr>
              <a:t> Scale for measuring science-related populist attitudes in surveys: Development, test, and validation. International Journal of Public Opinion Research, 33(2), 273–293. https://doi.org/10.1093/ijpor/edaa026</a:t>
            </a:r>
            <a:endParaRPr dirty="0"/>
          </a:p>
          <a:p>
            <a:pPr marL="179705" marR="0" lvl="0" indent="-179705" algn="l" rtl="0">
              <a:lnSpc>
                <a:spcPct val="114000"/>
              </a:lnSpc>
              <a:spcBef>
                <a:spcPts val="0"/>
              </a:spcBef>
              <a:spcAft>
                <a:spcPts val="0"/>
              </a:spcAft>
              <a:buNone/>
            </a:pPr>
            <a:r>
              <a:rPr lang="en-US" sz="1000" dirty="0">
                <a:solidFill>
                  <a:schemeClr val="dk1"/>
                </a:solidFill>
                <a:latin typeface="Arial"/>
                <a:ea typeface="Arial"/>
                <a:cs typeface="Arial"/>
                <a:sym typeface="Arial"/>
              </a:rPr>
              <a:t>Mede, N. G., Schäfer, M. S., &amp; </a:t>
            </a:r>
            <a:r>
              <a:rPr lang="en-US" sz="1000" dirty="0" err="1">
                <a:solidFill>
                  <a:schemeClr val="dk1"/>
                </a:solidFill>
                <a:latin typeface="Arial"/>
                <a:ea typeface="Arial"/>
                <a:cs typeface="Arial"/>
                <a:sym typeface="Arial"/>
              </a:rPr>
              <a:t>Metag</a:t>
            </a:r>
            <a:r>
              <a:rPr lang="en-US" sz="1000" dirty="0">
                <a:solidFill>
                  <a:schemeClr val="dk1"/>
                </a:solidFill>
                <a:latin typeface="Arial"/>
                <a:ea typeface="Arial"/>
                <a:cs typeface="Arial"/>
                <a:sym typeface="Arial"/>
              </a:rPr>
              <a:t>, J. (under review). </a:t>
            </a:r>
            <a:r>
              <a:rPr lang="en-US" sz="1000" dirty="0" err="1">
                <a:solidFill>
                  <a:schemeClr val="dk1"/>
                </a:solidFill>
                <a:latin typeface="Arial"/>
                <a:ea typeface="Arial"/>
                <a:cs typeface="Arial"/>
                <a:sym typeface="Arial"/>
              </a:rPr>
              <a:t>Cognitio</a:t>
            </a:r>
            <a:r>
              <a:rPr lang="en-US" sz="1000" dirty="0">
                <a:solidFill>
                  <a:schemeClr val="dk1"/>
                </a:solidFill>
                <a:latin typeface="Arial"/>
                <a:ea typeface="Arial"/>
                <a:cs typeface="Arial"/>
                <a:sym typeface="Arial"/>
              </a:rPr>
              <a:t> populi — vox populi: Implications of science-related populism for communication behavior. 1st round of review. </a:t>
            </a:r>
            <a:endParaRPr dirty="0"/>
          </a:p>
          <a:p>
            <a:pPr marL="179705" marR="0" lvl="0" indent="-179705" algn="l" rtl="0">
              <a:lnSpc>
                <a:spcPct val="114000"/>
              </a:lnSpc>
              <a:spcBef>
                <a:spcPts val="0"/>
              </a:spcBef>
              <a:spcAft>
                <a:spcPts val="0"/>
              </a:spcAft>
              <a:buNone/>
            </a:pPr>
            <a:r>
              <a:rPr lang="en-US" sz="1000" dirty="0">
                <a:solidFill>
                  <a:schemeClr val="dk1"/>
                </a:solidFill>
                <a:latin typeface="Arial"/>
                <a:ea typeface="Arial"/>
                <a:cs typeface="Arial"/>
                <a:sym typeface="Arial"/>
              </a:rPr>
              <a:t>Mede, N. G., Schäfer, M. S., </a:t>
            </a:r>
            <a:r>
              <a:rPr lang="en-US" sz="1000" dirty="0" err="1">
                <a:solidFill>
                  <a:schemeClr val="dk1"/>
                </a:solidFill>
                <a:latin typeface="Arial"/>
                <a:ea typeface="Arial"/>
                <a:cs typeface="Arial"/>
                <a:sym typeface="Arial"/>
              </a:rPr>
              <a:t>Metag</a:t>
            </a:r>
            <a:r>
              <a:rPr lang="en-US" sz="1000" dirty="0">
                <a:solidFill>
                  <a:schemeClr val="dk1"/>
                </a:solidFill>
                <a:latin typeface="Arial"/>
                <a:ea typeface="Arial"/>
                <a:cs typeface="Arial"/>
                <a:sym typeface="Arial"/>
              </a:rPr>
              <a:t>, J., &amp; Klinger, K. (under review). How prevalent is science-related populism in Switzerland and what explains it? Evidence from a nationally representative survey. 2nd round of review. </a:t>
            </a:r>
            <a:endParaRPr dirty="0"/>
          </a:p>
          <a:p>
            <a:pPr marL="179705" marR="0" lvl="0" indent="-179705" algn="l" rtl="0">
              <a:lnSpc>
                <a:spcPct val="114000"/>
              </a:lnSpc>
              <a:spcBef>
                <a:spcPts val="0"/>
              </a:spcBef>
              <a:spcAft>
                <a:spcPts val="0"/>
              </a:spcAft>
              <a:buNone/>
            </a:pPr>
            <a:r>
              <a:rPr lang="en-US" sz="1000" dirty="0">
                <a:solidFill>
                  <a:schemeClr val="dk1"/>
                </a:solidFill>
                <a:latin typeface="Arial"/>
                <a:ea typeface="Arial"/>
                <a:cs typeface="Arial"/>
                <a:sym typeface="Arial"/>
              </a:rPr>
              <a:t>Merkley, E. (2020). Anti-intellectualism, populism, and motivated resistance to expert consensus. Public Opinion Quarterly, 81(1), 24–48. https://doi.org/10.1093/poq/nfz053</a:t>
            </a:r>
            <a:endParaRPr dirty="0"/>
          </a:p>
        </p:txBody>
      </p:sp>
      <p:pic>
        <p:nvPicPr>
          <p:cNvPr id="1118" name="Google Shape;1118;p75"/>
          <p:cNvPicPr preferRelativeResize="0"/>
          <p:nvPr/>
        </p:nvPicPr>
        <p:blipFill>
          <a:blip r:embed="rId4">
            <a:alphaModFix/>
          </a:blip>
          <a:stretch>
            <a:fillRect/>
          </a:stretch>
        </p:blipFill>
        <p:spPr>
          <a:xfrm>
            <a:off x="5410399" y="248600"/>
            <a:ext cx="2306451" cy="603650"/>
          </a:xfrm>
          <a:prstGeom prst="rect">
            <a:avLst/>
          </a:prstGeom>
          <a:noFill/>
          <a:ln>
            <a:noFill/>
          </a:ln>
        </p:spPr>
      </p:pic>
      <p:sp>
        <p:nvSpPr>
          <p:cNvPr id="13" name="Google Shape;100;p17">
            <a:extLst>
              <a:ext uri="{FF2B5EF4-FFF2-40B4-BE49-F238E27FC236}">
                <a16:creationId xmlns:a16="http://schemas.microsoft.com/office/drawing/2014/main" id="{78A8BDE8-208C-4D28-840E-2D6DAD94E88A}"/>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2"/>
          <p:cNvSpPr txBox="1">
            <a:spLocks noGrp="1"/>
          </p:cNvSpPr>
          <p:nvPr>
            <p:ph type="title"/>
          </p:nvPr>
        </p:nvSpPr>
        <p:spPr>
          <a:xfrm>
            <a:off x="911225" y="1268414"/>
            <a:ext cx="10369500" cy="792300"/>
          </a:xfrm>
          <a:prstGeom prst="rect">
            <a:avLst/>
          </a:prstGeom>
        </p:spPr>
        <p:txBody>
          <a:bodyPr spcFirstLastPara="1" wrap="square" lIns="0" tIns="36000" rIns="0" bIns="0" anchor="t" anchorCtr="0">
            <a:noAutofit/>
          </a:bodyPr>
          <a:lstStyle/>
          <a:p>
            <a:pPr marL="0" lvl="0" indent="0" algn="l" rtl="0">
              <a:lnSpc>
                <a:spcPct val="90000"/>
              </a:lnSpc>
              <a:spcBef>
                <a:spcPts val="0"/>
              </a:spcBef>
              <a:spcAft>
                <a:spcPts val="0"/>
              </a:spcAft>
              <a:buNone/>
            </a:pPr>
            <a:r>
              <a:rPr lang="en-US" sz="2300">
                <a:solidFill>
                  <a:schemeClr val="dk1"/>
                </a:solidFill>
              </a:rPr>
              <a:t>The role of trust for climate change mitigation and adaptation behaviour: A meta-analysis</a:t>
            </a:r>
            <a:endParaRPr sz="2300">
              <a:solidFill>
                <a:schemeClr val="dk1"/>
              </a:solidFill>
            </a:endParaRPr>
          </a:p>
        </p:txBody>
      </p:sp>
      <p:sp>
        <p:nvSpPr>
          <p:cNvPr id="160" name="Google Shape;160;p22"/>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6</a:t>
            </a:fld>
            <a:endParaRPr/>
          </a:p>
        </p:txBody>
      </p:sp>
      <p:pic>
        <p:nvPicPr>
          <p:cNvPr id="161" name="Google Shape;161;p22"/>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63" name="Google Shape;163;p22"/>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pic>
        <p:nvPicPr>
          <p:cNvPr id="164" name="Google Shape;164;p22" descr="Graphical user interface, text, application, email&#10;&#10;Description automatically generated"/>
          <p:cNvPicPr preferRelativeResize="0">
            <a:picLocks noGrp="1"/>
          </p:cNvPicPr>
          <p:nvPr>
            <p:ph type="body" idx="4294967295"/>
          </p:nvPr>
        </p:nvPicPr>
        <p:blipFill rotWithShape="1">
          <a:blip r:embed="rId4">
            <a:alphaModFix/>
          </a:blip>
          <a:srcRect/>
          <a:stretch/>
        </p:blipFill>
        <p:spPr>
          <a:xfrm>
            <a:off x="1045411" y="2295179"/>
            <a:ext cx="3744900" cy="2572500"/>
          </a:xfrm>
          <a:prstGeom prst="rect">
            <a:avLst/>
          </a:prstGeom>
          <a:noFill/>
          <a:ln>
            <a:noFill/>
          </a:ln>
        </p:spPr>
      </p:pic>
      <p:pic>
        <p:nvPicPr>
          <p:cNvPr id="165" name="Google Shape;165;p22" descr="Graphical user interface, text&#10;&#10;Description automatically generated"/>
          <p:cNvPicPr preferRelativeResize="0"/>
          <p:nvPr/>
        </p:nvPicPr>
        <p:blipFill rotWithShape="1">
          <a:blip r:embed="rId5">
            <a:alphaModFix/>
          </a:blip>
          <a:srcRect/>
          <a:stretch/>
        </p:blipFill>
        <p:spPr>
          <a:xfrm>
            <a:off x="1935580" y="2902228"/>
            <a:ext cx="3101922" cy="2257936"/>
          </a:xfrm>
          <a:prstGeom prst="rect">
            <a:avLst/>
          </a:prstGeom>
          <a:noFill/>
          <a:ln>
            <a:noFill/>
          </a:ln>
        </p:spPr>
      </p:pic>
      <p:pic>
        <p:nvPicPr>
          <p:cNvPr id="166" name="Google Shape;166;p22" descr="Text&#10;&#10;Description automatically generated"/>
          <p:cNvPicPr preferRelativeResize="0"/>
          <p:nvPr/>
        </p:nvPicPr>
        <p:blipFill rotWithShape="1">
          <a:blip r:embed="rId6">
            <a:alphaModFix/>
          </a:blip>
          <a:srcRect/>
          <a:stretch/>
        </p:blipFill>
        <p:spPr>
          <a:xfrm>
            <a:off x="2760890" y="3194684"/>
            <a:ext cx="2711281" cy="2623373"/>
          </a:xfrm>
          <a:prstGeom prst="rect">
            <a:avLst/>
          </a:prstGeom>
          <a:noFill/>
          <a:ln>
            <a:noFill/>
          </a:ln>
        </p:spPr>
      </p:pic>
      <p:sp>
        <p:nvSpPr>
          <p:cNvPr id="167" name="Google Shape;167;p22"/>
          <p:cNvSpPr txBox="1"/>
          <p:nvPr/>
        </p:nvSpPr>
        <p:spPr>
          <a:xfrm>
            <a:off x="6275399" y="2135675"/>
            <a:ext cx="4323000" cy="1139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700" b="1">
                <a:solidFill>
                  <a:schemeClr val="accent1"/>
                </a:solidFill>
              </a:rPr>
              <a:t>Question: </a:t>
            </a:r>
            <a:r>
              <a:rPr lang="en-US" sz="1700">
                <a:solidFill>
                  <a:schemeClr val="dk1"/>
                </a:solidFill>
              </a:rPr>
              <a:t>How strong is the role of trust (in different actors) for the uptake of climate change mitigation and adaptation behaviours across studies?</a:t>
            </a:r>
            <a:endParaRPr sz="1700"/>
          </a:p>
        </p:txBody>
      </p:sp>
      <p:pic>
        <p:nvPicPr>
          <p:cNvPr id="168" name="Google Shape;168;p22"/>
          <p:cNvPicPr preferRelativeResize="0"/>
          <p:nvPr/>
        </p:nvPicPr>
        <p:blipFill>
          <a:blip r:embed="rId7">
            <a:alphaModFix/>
          </a:blip>
          <a:stretch>
            <a:fillRect/>
          </a:stretch>
        </p:blipFill>
        <p:spPr>
          <a:xfrm>
            <a:off x="6275396" y="3620325"/>
            <a:ext cx="2012280" cy="2687475"/>
          </a:xfrm>
          <a:prstGeom prst="rect">
            <a:avLst/>
          </a:prstGeom>
          <a:noFill/>
          <a:ln>
            <a:noFill/>
          </a:ln>
        </p:spPr>
      </p:pic>
      <p:sp>
        <p:nvSpPr>
          <p:cNvPr id="169" name="Google Shape;169;p22"/>
          <p:cNvSpPr txBox="1"/>
          <p:nvPr/>
        </p:nvSpPr>
        <p:spPr>
          <a:xfrm>
            <a:off x="8287675" y="3759850"/>
            <a:ext cx="2306400" cy="170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b="1">
                <a:solidFill>
                  <a:schemeClr val="accent1"/>
                </a:solidFill>
              </a:rPr>
              <a:t>Cologna, V. </a:t>
            </a:r>
            <a:r>
              <a:rPr lang="en-US" sz="1100">
                <a:solidFill>
                  <a:schemeClr val="dk1"/>
                </a:solidFill>
                <a:latin typeface="Calibri"/>
                <a:ea typeface="Calibri"/>
                <a:cs typeface="Calibri"/>
                <a:sym typeface="Calibri"/>
              </a:rPr>
              <a:t>&amp; Siegrist, M. (2020) The role of trust for climate change mitigation and adaptation behaviour: A meta-analysis. </a:t>
            </a:r>
            <a:r>
              <a:rPr lang="en-US" sz="1100" i="1">
                <a:solidFill>
                  <a:schemeClr val="dk1"/>
                </a:solidFill>
                <a:latin typeface="Calibri"/>
                <a:ea typeface="Calibri"/>
                <a:cs typeface="Calibri"/>
                <a:sym typeface="Calibri"/>
              </a:rPr>
              <a:t>Journal of Environmental Psychology</a:t>
            </a:r>
            <a:r>
              <a:rPr lang="en-US" sz="1100">
                <a:solidFill>
                  <a:schemeClr val="dk1"/>
                </a:solidFill>
                <a:latin typeface="Calibri"/>
                <a:ea typeface="Calibri"/>
                <a:cs typeface="Calibri"/>
                <a:sym typeface="Calibri"/>
              </a:rPr>
              <a:t>, 69, 101428. </a:t>
            </a:r>
            <a:endParaRPr sz="11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100">
                <a:solidFill>
                  <a:schemeClr val="dk1"/>
                </a:solidFill>
                <a:uFill>
                  <a:noFill/>
                </a:uFill>
                <a:latin typeface="Calibri"/>
                <a:ea typeface="Calibri"/>
                <a:cs typeface="Calibri"/>
                <a:sym typeface="Calibri"/>
                <a:hlinkClick r:id="rId8">
                  <a:extLst>
                    <a:ext uri="{A12FA001-AC4F-418D-AE19-62706E023703}">
                      <ahyp:hlinkClr xmlns:ahyp="http://schemas.microsoft.com/office/drawing/2018/hyperlinkcolor" val="tx"/>
                    </a:ext>
                  </a:extLst>
                </a:hlinkClick>
              </a:rPr>
              <a:t>https://doi.org/10.1016/j.jenvp.2020.101428</a:t>
            </a:r>
            <a:endParaRPr sz="1100">
              <a:solidFill>
                <a:schemeClr val="dk1"/>
              </a:solidFill>
              <a:latin typeface="Calibri"/>
              <a:ea typeface="Calibri"/>
              <a:cs typeface="Calibri"/>
              <a:sym typeface="Calibri"/>
            </a:endParaRPr>
          </a:p>
          <a:p>
            <a:pPr marL="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 name="Google Shape;100;p17">
            <a:extLst>
              <a:ext uri="{FF2B5EF4-FFF2-40B4-BE49-F238E27FC236}">
                <a16:creationId xmlns:a16="http://schemas.microsoft.com/office/drawing/2014/main" id="{796DAA86-94AE-440F-A54F-61CABBB8600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E8B06-3A15-4A39-AFD6-6714DFB78DCF}"/>
              </a:ext>
            </a:extLst>
          </p:cNvPr>
          <p:cNvSpPr>
            <a:spLocks noGrp="1"/>
          </p:cNvSpPr>
          <p:nvPr>
            <p:ph type="title"/>
          </p:nvPr>
        </p:nvSpPr>
        <p:spPr/>
        <p:txBody>
          <a:bodyPr/>
          <a:lstStyle/>
          <a:p>
            <a:r>
              <a:rPr lang="en-GB" dirty="0"/>
              <a:t>References</a:t>
            </a:r>
            <a:endParaRPr lang="de-DE" dirty="0"/>
          </a:p>
        </p:txBody>
      </p:sp>
      <p:sp>
        <p:nvSpPr>
          <p:cNvPr id="3" name="Text Placeholder 2">
            <a:extLst>
              <a:ext uri="{FF2B5EF4-FFF2-40B4-BE49-F238E27FC236}">
                <a16:creationId xmlns:a16="http://schemas.microsoft.com/office/drawing/2014/main" id="{702ECC28-35D2-4A94-80CC-D50ED473AB6E}"/>
              </a:ext>
            </a:extLst>
          </p:cNvPr>
          <p:cNvSpPr>
            <a:spLocks noGrp="1"/>
          </p:cNvSpPr>
          <p:nvPr>
            <p:ph type="body" idx="1"/>
          </p:nvPr>
        </p:nvSpPr>
        <p:spPr>
          <a:xfrm>
            <a:off x="911225" y="1908706"/>
            <a:ext cx="10369550" cy="3887787"/>
          </a:xfrm>
        </p:spPr>
        <p:txBody>
          <a:bodyPr/>
          <a:lstStyle/>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Motta, M. (2018). The polarizing effect of the March for Science on attitudes toward scientists. PS: Political Science &amp; Politics, 51(4), 782–788. https://doi.org/10.1017/S1049096518000938</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Nisbet, M. C., &amp; </a:t>
            </a:r>
            <a:r>
              <a:rPr kumimoji="0" lang="en-US" sz="1000" b="0" i="0" u="none" strike="noStrike" kern="0" cap="none" spc="0" normalizeH="0" baseline="0" noProof="0" dirty="0" err="1">
                <a:ln>
                  <a:noFill/>
                </a:ln>
                <a:solidFill>
                  <a:srgbClr val="000000"/>
                </a:solidFill>
                <a:effectLst/>
                <a:uLnTx/>
                <a:uFillTx/>
                <a:latin typeface="Arial"/>
                <a:ea typeface="Arial"/>
                <a:cs typeface="Arial"/>
                <a:sym typeface="Arial"/>
              </a:rPr>
              <a:t>Scheufele</a:t>
            </a: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 D. A. (2009). What's next for science communication? Promising directions and lingering distractions. American Journal of Botany, 96(10), 1767–1778. https://doi.org/10.3732/ajb.0900041</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000" b="0" i="0" u="none" strike="noStrike" kern="0" cap="none" spc="0" normalizeH="0" baseline="0" noProof="0" dirty="0" err="1">
                <a:ln>
                  <a:noFill/>
                </a:ln>
                <a:solidFill>
                  <a:srgbClr val="000000"/>
                </a:solidFill>
                <a:effectLst/>
                <a:uLnTx/>
                <a:uFillTx/>
                <a:latin typeface="Arial"/>
                <a:ea typeface="Arial"/>
                <a:cs typeface="Arial"/>
                <a:sym typeface="Arial"/>
              </a:rPr>
              <a:t>Nyhan</a:t>
            </a: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 B., &amp; </a:t>
            </a:r>
            <a:r>
              <a:rPr kumimoji="0" lang="en-US" sz="1000" b="0" i="0" u="none" strike="noStrike" kern="0" cap="none" spc="0" normalizeH="0" baseline="0" noProof="0" dirty="0" err="1">
                <a:ln>
                  <a:noFill/>
                </a:ln>
                <a:solidFill>
                  <a:srgbClr val="000000"/>
                </a:solidFill>
                <a:effectLst/>
                <a:uLnTx/>
                <a:uFillTx/>
                <a:latin typeface="Arial"/>
                <a:ea typeface="Arial"/>
                <a:cs typeface="Arial"/>
                <a:sym typeface="Arial"/>
              </a:rPr>
              <a:t>Reifler</a:t>
            </a: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 J. (2010). When corrections fail: The persistence of political misperceptions. Political Behavior, 32(2), 303–330. https://doi.org/10.1007/s11109-010-9112-2</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Oliver, J. E., &amp; Wood, T. (2018). Enchanted America: How intuition and reason divide our politics. University of Chicago Press. </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Rousseau, D. M., </a:t>
            </a:r>
            <a:r>
              <a:rPr kumimoji="0" lang="en-US" sz="1000" b="0" i="0" u="none" strike="noStrike" kern="0" cap="none" spc="0" normalizeH="0" baseline="0" noProof="0" dirty="0" err="1">
                <a:ln>
                  <a:noFill/>
                </a:ln>
                <a:solidFill>
                  <a:srgbClr val="000000"/>
                </a:solidFill>
                <a:effectLst/>
                <a:uLnTx/>
                <a:uFillTx/>
                <a:latin typeface="Arial"/>
                <a:ea typeface="Arial"/>
                <a:cs typeface="Arial"/>
                <a:sym typeface="Arial"/>
              </a:rPr>
              <a:t>Sitkin</a:t>
            </a: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 S. B., Burt, R. S., &amp; Camerer, C. (1998). Not So Different After All: A Cross-Discipline View Of Trust. Academy of Management Review, 23(3), 393–404. https://doi.org/10.5465/amr.1998.926617</a:t>
            </a: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000" b="0" i="0" u="none" strike="noStrike" kern="0" cap="none" spc="0" normalizeH="0" baseline="0" noProof="0" dirty="0" err="1">
                <a:ln>
                  <a:noFill/>
                </a:ln>
                <a:solidFill>
                  <a:srgbClr val="000000"/>
                </a:solidFill>
                <a:effectLst/>
                <a:uLnTx/>
                <a:uFillTx/>
                <a:latin typeface="Arial"/>
                <a:ea typeface="Arial"/>
                <a:cs typeface="Arial"/>
                <a:sym typeface="Arial"/>
              </a:rPr>
              <a:t>Rutjens</a:t>
            </a: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 B. T., Sutton, R. M., &amp; van der Lee, R. (2018). Not all skepticism is equal: Exploring the ideological antecedents of science acceptance and rejection. Personality and Social Psychology Bulletin, 44(3), 384–405. https://doi.org/10.1177/0146167217741314</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000000"/>
                </a:solidFill>
                <a:effectLst/>
                <a:uLnTx/>
                <a:uFillTx/>
                <a:latin typeface="Arial"/>
                <a:ea typeface="Arial"/>
                <a:cs typeface="Arial"/>
                <a:sym typeface="Arial"/>
              </a:rPr>
              <a:t>Science Barometer Germany (2019). </a:t>
            </a:r>
            <a:r>
              <a:rPr lang="en-US" sz="1000" dirty="0">
                <a:solidFill>
                  <a:srgbClr val="000000"/>
                </a:solidFill>
              </a:rPr>
              <a:t>Results of the Science Barometer Germany 2019. https://www.wissenschaft-im-dialog.de/en/our-projects/science-barometer/science-barometer-2019/</a:t>
            </a: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lang="en-US" sz="1000" dirty="0" err="1">
                <a:solidFill>
                  <a:srgbClr val="000000"/>
                </a:solidFill>
              </a:rPr>
              <a:t>Scheufele</a:t>
            </a:r>
            <a:r>
              <a:rPr lang="en-US" sz="1000" dirty="0">
                <a:solidFill>
                  <a:srgbClr val="000000"/>
                </a:solidFill>
              </a:rPr>
              <a:t>, D. A. (2013). Communicating science in social settings. Proceedings of the National Academy of Sciences, 110 Suppl 3, 14040–14047. https://doi.org/10.1073/pnas.1213275110</a:t>
            </a: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lang="en-US" sz="1000" dirty="0" err="1">
                <a:solidFill>
                  <a:srgbClr val="000000"/>
                </a:solidFill>
              </a:rPr>
              <a:t>Scheufele</a:t>
            </a:r>
            <a:r>
              <a:rPr lang="en-US" sz="1000" dirty="0">
                <a:solidFill>
                  <a:srgbClr val="000000"/>
                </a:solidFill>
              </a:rPr>
              <a:t>, D. A., Krause, N. M., &amp; </a:t>
            </a:r>
            <a:r>
              <a:rPr lang="en-US" sz="1000" dirty="0" err="1">
                <a:solidFill>
                  <a:srgbClr val="000000"/>
                </a:solidFill>
              </a:rPr>
              <a:t>Freiling</a:t>
            </a:r>
            <a:r>
              <a:rPr lang="en-US" sz="1000" dirty="0">
                <a:solidFill>
                  <a:srgbClr val="000000"/>
                </a:solidFill>
              </a:rPr>
              <a:t>, I. (2021). Misinformed about the “</a:t>
            </a:r>
            <a:r>
              <a:rPr lang="en-US" sz="1000" dirty="0" err="1">
                <a:solidFill>
                  <a:srgbClr val="000000"/>
                </a:solidFill>
              </a:rPr>
              <a:t>infodemic</a:t>
            </a:r>
            <a:r>
              <a:rPr lang="en-US" sz="1000" dirty="0">
                <a:solidFill>
                  <a:srgbClr val="000000"/>
                </a:solidFill>
              </a:rPr>
              <a:t>?” Science’s ongoing struggle with misinformation. Journal of Applied Research in Memory and Cognition, 10(4), 522–526. </a:t>
            </a:r>
            <a:r>
              <a:rPr lang="en-US" sz="1000" dirty="0">
                <a:solidFill>
                  <a:srgbClr val="000000"/>
                </a:solidFill>
                <a:hlinkClick r:id="rId2">
                  <a:extLst>
                    <a:ext uri="{A12FA001-AC4F-418D-AE19-62706E023703}">
                      <ahyp:hlinkClr xmlns:ahyp="http://schemas.microsoft.com/office/drawing/2018/hyperlinkcolor" val="tx"/>
                    </a:ext>
                  </a:extLst>
                </a:hlinkClick>
              </a:rPr>
              <a:t>https://doi.org/10.1016/j.jarmac.2021.10.009</a:t>
            </a:r>
            <a:endParaRPr lang="en-US" sz="1000" dirty="0">
              <a:solidFill>
                <a:srgbClr val="000000"/>
              </a:solidFill>
            </a:endParaRP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lang="en-US" sz="1000" dirty="0">
                <a:solidFill>
                  <a:srgbClr val="000000"/>
                </a:solidFill>
              </a:rPr>
              <a:t>Siegrist, M. (2021). Trust and Risk Perception: A Critical Review of the Literature. Risk Analysis, 41(3), 480–490. https://doi.org/10.1111/risa.13325</a:t>
            </a: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lang="en-US" sz="1000" dirty="0">
                <a:solidFill>
                  <a:srgbClr val="000000"/>
                </a:solidFill>
              </a:rPr>
              <a:t>Taggart, P. (2000). Populism. Open University Press. </a:t>
            </a:r>
          </a:p>
          <a:p>
            <a:pPr marL="179705" marR="0" lvl="0" indent="-179705" algn="l" defTabSz="914400" rtl="0" eaLnBrk="1" fontAlgn="auto" latinLnBrk="0" hangingPunct="1">
              <a:lnSpc>
                <a:spcPct val="114000"/>
              </a:lnSpc>
              <a:spcBef>
                <a:spcPts val="0"/>
              </a:spcBef>
              <a:spcAft>
                <a:spcPts val="0"/>
              </a:spcAft>
              <a:buClr>
                <a:srgbClr val="000000"/>
              </a:buClr>
              <a:buSzTx/>
              <a:buFont typeface="Arial"/>
              <a:buNone/>
              <a:tabLst/>
              <a:defRPr/>
            </a:pPr>
            <a:r>
              <a:rPr lang="en-US" sz="1000" dirty="0" err="1">
                <a:solidFill>
                  <a:srgbClr val="000000"/>
                </a:solidFill>
              </a:rPr>
              <a:t>Visschers</a:t>
            </a:r>
            <a:r>
              <a:rPr lang="en-US" sz="1000" dirty="0">
                <a:solidFill>
                  <a:srgbClr val="000000"/>
                </a:solidFill>
              </a:rPr>
              <a:t>, V. H. M., Keller, C., &amp; Siegrist, M. (2011). Climate change benefits and energy supply benefits </a:t>
            </a:r>
            <a:r>
              <a:rPr kumimoji="0" lang="en-US" sz="1000" b="0" i="0" u="none" strike="noStrike" kern="0" cap="none" spc="0" normalizeH="0" baseline="0" noProof="0" dirty="0">
                <a:ln>
                  <a:noFill/>
                </a:ln>
                <a:solidFill>
                  <a:srgbClr val="000000"/>
                </a:solidFill>
                <a:effectLst/>
                <a:uLnTx/>
                <a:uFillTx/>
                <a:latin typeface="Arial"/>
                <a:cs typeface="Arial"/>
                <a:sym typeface="Arial"/>
              </a:rPr>
              <a:t>as determinants of acceptance of nuclear power stations: Investigating an explanatory model. Energy Policy, 39(6), 3621–3629. https://doi.org/10.1016/j.enpol.2011.03.064</a:t>
            </a:r>
          </a:p>
          <a:p>
            <a:pPr marL="114300" indent="0">
              <a:buNone/>
            </a:pPr>
            <a:endParaRPr lang="de-DE" dirty="0"/>
          </a:p>
        </p:txBody>
      </p:sp>
      <p:sp>
        <p:nvSpPr>
          <p:cNvPr id="4" name="Slide Number Placeholder 3">
            <a:extLst>
              <a:ext uri="{FF2B5EF4-FFF2-40B4-BE49-F238E27FC236}">
                <a16:creationId xmlns:a16="http://schemas.microsoft.com/office/drawing/2014/main" id="{948613CD-546E-42BF-A3CB-E00AFCF07631}"/>
              </a:ext>
            </a:extLst>
          </p:cNvPr>
          <p:cNvSpPr>
            <a:spLocks noGrp="1"/>
          </p:cNvSpPr>
          <p:nvPr>
            <p:ph type="sldNum" idx="12"/>
          </p:nvPr>
        </p:nvSpPr>
        <p:spPr/>
        <p:txBody>
          <a:bodyPr/>
          <a:lstStyle/>
          <a:p>
            <a:pPr marL="0" lvl="0" indent="0" algn="r" rtl="0">
              <a:spcBef>
                <a:spcPts val="0"/>
              </a:spcBef>
              <a:spcAft>
                <a:spcPts val="0"/>
              </a:spcAft>
              <a:buNone/>
            </a:pPr>
            <a:r>
              <a:rPr lang="en-US"/>
              <a:t>Page </a:t>
            </a:r>
            <a:fld id="{00000000-1234-1234-1234-123412341234}" type="slidenum">
              <a:rPr lang="en-US" smtClean="0"/>
              <a:t>60</a:t>
            </a:fld>
            <a:endParaRPr/>
          </a:p>
        </p:txBody>
      </p:sp>
      <p:pic>
        <p:nvPicPr>
          <p:cNvPr id="5" name="Google Shape;1092;p73">
            <a:extLst>
              <a:ext uri="{FF2B5EF4-FFF2-40B4-BE49-F238E27FC236}">
                <a16:creationId xmlns:a16="http://schemas.microsoft.com/office/drawing/2014/main" id="{75E6FDD0-2D4A-4314-8304-683A0ABB6354}"/>
              </a:ext>
            </a:extLst>
          </p:cNvPr>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7" name="Google Shape;1117;p75">
            <a:extLst>
              <a:ext uri="{FF2B5EF4-FFF2-40B4-BE49-F238E27FC236}">
                <a16:creationId xmlns:a16="http://schemas.microsoft.com/office/drawing/2014/main" id="{F266CB6C-BFA8-4042-B3A4-F395E4D684C4}"/>
              </a:ext>
            </a:extLst>
          </p:cNvPr>
          <p:cNvSpPr txBox="1">
            <a:spLocks noGrp="1"/>
          </p:cNvSpPr>
          <p:nvPr>
            <p:ph type="ftr" idx="11"/>
          </p:nvPr>
        </p:nvSpPr>
        <p:spPr>
          <a:xfrm>
            <a:off x="2255308" y="6524625"/>
            <a:ext cx="7549092" cy="215900"/>
          </a:xfrm>
        </p:spPr>
        <p:txBody>
          <a:bodyPr/>
          <a:lstStyle/>
          <a:p>
            <a:pPr lvl="0"/>
            <a:r>
              <a:rPr lang="en-US"/>
              <a:t>Trust in science and science-related populism: Implications for the role of science in politics and society 	Cologna &amp; Mede</a:t>
            </a:r>
          </a:p>
        </p:txBody>
      </p:sp>
      <p:sp>
        <p:nvSpPr>
          <p:cNvPr id="8" name="Google Shape;100;p17">
            <a:extLst>
              <a:ext uri="{FF2B5EF4-FFF2-40B4-BE49-F238E27FC236}">
                <a16:creationId xmlns:a16="http://schemas.microsoft.com/office/drawing/2014/main" id="{FF2FDEC6-745B-4408-8BD5-B66C89CFA3D8}"/>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extLst>
      <p:ext uri="{BB962C8B-B14F-4D97-AF65-F5344CB8AC3E}">
        <p14:creationId xmlns:p14="http://schemas.microsoft.com/office/powerpoint/2010/main" val="118677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3"/>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7</a:t>
            </a:fld>
            <a:endParaRPr/>
          </a:p>
        </p:txBody>
      </p:sp>
      <p:pic>
        <p:nvPicPr>
          <p:cNvPr id="176" name="Google Shape;176;p23"/>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78" name="Google Shape;178;p23"/>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179" name="Google Shape;179;p23"/>
          <p:cNvSpPr txBox="1">
            <a:spLocks noGrp="1"/>
          </p:cNvSpPr>
          <p:nvPr>
            <p:ph type="title"/>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lvl="0" indent="0" algn="l" rtl="0">
              <a:lnSpc>
                <a:spcPct val="90000"/>
              </a:lnSpc>
              <a:spcBef>
                <a:spcPts val="0"/>
              </a:spcBef>
              <a:spcAft>
                <a:spcPts val="0"/>
              </a:spcAft>
              <a:buClr>
                <a:schemeClr val="dk1"/>
              </a:buClr>
              <a:buSzPts val="3200"/>
              <a:buFont typeface="Calibri"/>
              <a:buNone/>
            </a:pPr>
            <a:r>
              <a:rPr lang="en-US" sz="3200">
                <a:solidFill>
                  <a:schemeClr val="dk1"/>
                </a:solidFill>
              </a:rPr>
              <a:t>Literature review</a:t>
            </a:r>
            <a:endParaRPr sz="2300">
              <a:solidFill>
                <a:schemeClr val="dk1"/>
              </a:solidFill>
            </a:endParaRPr>
          </a:p>
        </p:txBody>
      </p:sp>
      <p:pic>
        <p:nvPicPr>
          <p:cNvPr id="180" name="Google Shape;180;p23" descr="Graphical user interface&#10;&#10;Description automatically generated"/>
          <p:cNvPicPr preferRelativeResize="0"/>
          <p:nvPr/>
        </p:nvPicPr>
        <p:blipFill rotWithShape="1">
          <a:blip r:embed="rId4">
            <a:alphaModFix/>
          </a:blip>
          <a:srcRect l="24445" t="6633" r="23285" b="5846"/>
          <a:stretch/>
        </p:blipFill>
        <p:spPr>
          <a:xfrm>
            <a:off x="4733800" y="1320200"/>
            <a:ext cx="5718678" cy="5063307"/>
          </a:xfrm>
          <a:prstGeom prst="rect">
            <a:avLst/>
          </a:prstGeom>
          <a:noFill/>
          <a:ln>
            <a:noFill/>
          </a:ln>
        </p:spPr>
      </p:pic>
      <p:sp>
        <p:nvSpPr>
          <p:cNvPr id="8" name="Google Shape;100;p17">
            <a:extLst>
              <a:ext uri="{FF2B5EF4-FFF2-40B4-BE49-F238E27FC236}">
                <a16:creationId xmlns:a16="http://schemas.microsoft.com/office/drawing/2014/main" id="{62068EB7-7795-416C-A737-BA52E572CC2E}"/>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4"/>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8</a:t>
            </a:fld>
            <a:endParaRPr/>
          </a:p>
        </p:txBody>
      </p:sp>
      <p:pic>
        <p:nvPicPr>
          <p:cNvPr id="187" name="Google Shape;187;p24"/>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189" name="Google Shape;189;p24"/>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190" name="Google Shape;190;p24"/>
          <p:cNvSpPr txBox="1">
            <a:spLocks noGrp="1"/>
          </p:cNvSpPr>
          <p:nvPr>
            <p:ph type="title"/>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lvl="0" indent="0" algn="l" rtl="0">
              <a:lnSpc>
                <a:spcPct val="90000"/>
              </a:lnSpc>
              <a:spcBef>
                <a:spcPts val="0"/>
              </a:spcBef>
              <a:spcAft>
                <a:spcPts val="0"/>
              </a:spcAft>
              <a:buSzPts val="3200"/>
              <a:buNone/>
            </a:pPr>
            <a:r>
              <a:rPr lang="en-US" sz="3200">
                <a:solidFill>
                  <a:schemeClr val="dk1"/>
                </a:solidFill>
              </a:rPr>
              <a:t>Results</a:t>
            </a:r>
            <a:endParaRPr sz="2300">
              <a:solidFill>
                <a:schemeClr val="dk1"/>
              </a:solidFill>
            </a:endParaRPr>
          </a:p>
        </p:txBody>
      </p:sp>
      <p:pic>
        <p:nvPicPr>
          <p:cNvPr id="191" name="Google Shape;191;p24" descr="Diagram&#10;&#10;Description automatically generated"/>
          <p:cNvPicPr preferRelativeResize="0"/>
          <p:nvPr/>
        </p:nvPicPr>
        <p:blipFill rotWithShape="1">
          <a:blip r:embed="rId4">
            <a:alphaModFix/>
          </a:blip>
          <a:srcRect/>
          <a:stretch/>
        </p:blipFill>
        <p:spPr>
          <a:xfrm>
            <a:off x="3321676" y="1268425"/>
            <a:ext cx="5565651" cy="4941877"/>
          </a:xfrm>
          <a:prstGeom prst="rect">
            <a:avLst/>
          </a:prstGeom>
          <a:noFill/>
          <a:ln>
            <a:noFill/>
          </a:ln>
        </p:spPr>
      </p:pic>
      <p:sp>
        <p:nvSpPr>
          <p:cNvPr id="192" name="Google Shape;192;p24"/>
          <p:cNvSpPr/>
          <p:nvPr/>
        </p:nvSpPr>
        <p:spPr>
          <a:xfrm>
            <a:off x="7913475" y="1346625"/>
            <a:ext cx="828300" cy="4635600"/>
          </a:xfrm>
          <a:prstGeom prst="rect">
            <a:avLst/>
          </a:pr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 name="Google Shape;100;p17">
            <a:extLst>
              <a:ext uri="{FF2B5EF4-FFF2-40B4-BE49-F238E27FC236}">
                <a16:creationId xmlns:a16="http://schemas.microsoft.com/office/drawing/2014/main" id="{EA25097D-B232-4073-840C-0A9331561E64}"/>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5"/>
          <p:cNvSpPr txBox="1">
            <a:spLocks noGrp="1"/>
          </p:cNvSpPr>
          <p:nvPr>
            <p:ph type="sldNum" idx="12"/>
          </p:nvPr>
        </p:nvSpPr>
        <p:spPr>
          <a:xfrm>
            <a:off x="10452484" y="6524625"/>
            <a:ext cx="828300" cy="216000"/>
          </a:xfrm>
          <a:prstGeom prst="rect">
            <a:avLst/>
          </a:prstGeom>
        </p:spPr>
        <p:txBody>
          <a:bodyPr spcFirstLastPara="1" wrap="square" lIns="0" tIns="0" rIns="0" bIns="0" anchor="t" anchorCtr="0">
            <a:noAutofit/>
          </a:bodyPr>
          <a:lstStyle/>
          <a:p>
            <a:pPr marL="0" lvl="0" indent="0" algn="r" rtl="0">
              <a:spcBef>
                <a:spcPts val="0"/>
              </a:spcBef>
              <a:spcAft>
                <a:spcPts val="0"/>
              </a:spcAft>
              <a:buNone/>
            </a:pPr>
            <a:r>
              <a:rPr lang="en-US"/>
              <a:t>Page </a:t>
            </a:r>
            <a:fld id="{00000000-1234-1234-1234-123412341234}" type="slidenum">
              <a:rPr lang="en-US"/>
              <a:t>9</a:t>
            </a:fld>
            <a:endParaRPr/>
          </a:p>
        </p:txBody>
      </p:sp>
      <p:pic>
        <p:nvPicPr>
          <p:cNvPr id="199" name="Google Shape;199;p25"/>
          <p:cNvPicPr preferRelativeResize="0"/>
          <p:nvPr/>
        </p:nvPicPr>
        <p:blipFill>
          <a:blip r:embed="rId3">
            <a:alphaModFix/>
          </a:blip>
          <a:stretch>
            <a:fillRect/>
          </a:stretch>
        </p:blipFill>
        <p:spPr>
          <a:xfrm>
            <a:off x="5410399" y="248600"/>
            <a:ext cx="2306451" cy="603650"/>
          </a:xfrm>
          <a:prstGeom prst="rect">
            <a:avLst/>
          </a:prstGeom>
          <a:noFill/>
          <a:ln>
            <a:noFill/>
          </a:ln>
        </p:spPr>
      </p:pic>
      <p:sp>
        <p:nvSpPr>
          <p:cNvPr id="200" name="Google Shape;200;p25"/>
          <p:cNvSpPr txBox="1"/>
          <p:nvPr/>
        </p:nvSpPr>
        <p:spPr>
          <a:xfrm>
            <a:off x="911225" y="2273975"/>
            <a:ext cx="77682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700"/>
          </a:p>
        </p:txBody>
      </p:sp>
      <p:sp>
        <p:nvSpPr>
          <p:cNvPr id="202" name="Google Shape;202;p25"/>
          <p:cNvSpPr txBox="1">
            <a:spLocks noGrp="1"/>
          </p:cNvSpPr>
          <p:nvPr>
            <p:ph type="ftr" idx="11"/>
          </p:nvPr>
        </p:nvSpPr>
        <p:spPr>
          <a:xfrm>
            <a:off x="1811524" y="6524625"/>
            <a:ext cx="8532900" cy="21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000"/>
              <a:t>Trust in science and science-related populism: Implications for the role of science in politics and society </a:t>
            </a:r>
            <a:r>
              <a:rPr lang="en-US"/>
              <a:t>	Cologna &amp; Mede</a:t>
            </a:r>
            <a:endParaRPr/>
          </a:p>
        </p:txBody>
      </p:sp>
      <p:sp>
        <p:nvSpPr>
          <p:cNvPr id="203" name="Google Shape;203;p25"/>
          <p:cNvSpPr txBox="1">
            <a:spLocks noGrp="1"/>
          </p:cNvSpPr>
          <p:nvPr>
            <p:ph type="title"/>
          </p:nvPr>
        </p:nvSpPr>
        <p:spPr>
          <a:xfrm>
            <a:off x="911225" y="1268414"/>
            <a:ext cx="10369500" cy="792300"/>
          </a:xfrm>
          <a:prstGeom prst="rect">
            <a:avLst/>
          </a:prstGeom>
          <a:noFill/>
          <a:ln>
            <a:noFill/>
          </a:ln>
        </p:spPr>
        <p:txBody>
          <a:bodyPr spcFirstLastPara="1" wrap="square" lIns="0" tIns="36000" rIns="0" bIns="0" anchor="t" anchorCtr="0">
            <a:noAutofit/>
          </a:bodyPr>
          <a:lstStyle/>
          <a:p>
            <a:pPr marL="0" lvl="0" indent="0" algn="l" rtl="0">
              <a:spcBef>
                <a:spcPts val="0"/>
              </a:spcBef>
              <a:spcAft>
                <a:spcPts val="0"/>
              </a:spcAft>
              <a:buNone/>
            </a:pPr>
            <a:r>
              <a:rPr lang="en-US" sz="2300">
                <a:solidFill>
                  <a:schemeClr val="dk1"/>
                </a:solidFill>
              </a:rPr>
              <a:t>Trust in climate scientists predicts pro-environmental behavior</a:t>
            </a:r>
            <a:endParaRPr sz="2300">
              <a:solidFill>
                <a:schemeClr val="dk1"/>
              </a:solidFill>
            </a:endParaRPr>
          </a:p>
        </p:txBody>
      </p:sp>
      <p:sp>
        <p:nvSpPr>
          <p:cNvPr id="204" name="Google Shape;204;p25"/>
          <p:cNvSpPr txBox="1"/>
          <p:nvPr/>
        </p:nvSpPr>
        <p:spPr>
          <a:xfrm>
            <a:off x="2805350" y="3490025"/>
            <a:ext cx="1779900" cy="20319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1000" b="1">
                <a:solidFill>
                  <a:schemeClr val="accent1"/>
                </a:solidFill>
                <a:highlight>
                  <a:schemeClr val="lt1"/>
                </a:highlight>
              </a:rPr>
              <a:t>Cologna, V.,</a:t>
            </a:r>
            <a:r>
              <a:rPr lang="en-US" sz="1000">
                <a:solidFill>
                  <a:schemeClr val="accent1"/>
                </a:solidFill>
                <a:highlight>
                  <a:schemeClr val="lt1"/>
                </a:highlight>
              </a:rPr>
              <a:t> </a:t>
            </a:r>
            <a:r>
              <a:rPr lang="en-US" sz="1000">
                <a:solidFill>
                  <a:schemeClr val="dk1"/>
                </a:solidFill>
              </a:rPr>
              <a:t>et al. (2022). Knowledge, perceived potential and trust as determinants of low- and high-impact pro-environmental behaviours. </a:t>
            </a:r>
            <a:r>
              <a:rPr lang="en-US" sz="1000" i="1">
                <a:solidFill>
                  <a:schemeClr val="dk1"/>
                </a:solidFill>
              </a:rPr>
              <a:t>Journal of Environmental Psychology</a:t>
            </a:r>
            <a:r>
              <a:rPr lang="en-US" sz="1000">
                <a:solidFill>
                  <a:schemeClr val="dk1"/>
                </a:solidFill>
              </a:rPr>
              <a:t>, 79, 101741.</a:t>
            </a:r>
            <a:r>
              <a:rPr lang="en-US" sz="1000">
                <a:solidFill>
                  <a:schemeClr val="dk1"/>
                </a:solidFill>
                <a:uFill>
                  <a:noFill/>
                </a:uFill>
                <a:hlinkClick r:id="rId4">
                  <a:extLst>
                    <a:ext uri="{A12FA001-AC4F-418D-AE19-62706E023703}">
                      <ahyp:hlinkClr xmlns:ahyp="http://schemas.microsoft.com/office/drawing/2018/hyperlinkcolor" val="tx"/>
                    </a:ext>
                  </a:extLst>
                </a:hlinkClick>
              </a:rPr>
              <a:t> https://doi.org/10.1016/j.jenvp.2021.101741</a:t>
            </a:r>
            <a:endParaRPr sz="1100" u="sng">
              <a:solidFill>
                <a:schemeClr val="hlink"/>
              </a:solidFill>
            </a:endParaRPr>
          </a:p>
          <a:p>
            <a:pPr marL="0" lvl="0" indent="0" algn="l" rtl="0">
              <a:lnSpc>
                <a:spcPct val="100000"/>
              </a:lnSpc>
              <a:spcBef>
                <a:spcPts val="0"/>
              </a:spcBef>
              <a:spcAft>
                <a:spcPts val="0"/>
              </a:spcAft>
              <a:buNone/>
            </a:pPr>
            <a:endParaRPr sz="1000">
              <a:solidFill>
                <a:schemeClr val="dk1"/>
              </a:solidFill>
            </a:endParaRPr>
          </a:p>
        </p:txBody>
      </p:sp>
      <p:sp>
        <p:nvSpPr>
          <p:cNvPr id="205" name="Google Shape;205;p25"/>
          <p:cNvSpPr txBox="1"/>
          <p:nvPr/>
        </p:nvSpPr>
        <p:spPr>
          <a:xfrm>
            <a:off x="911225" y="1992675"/>
            <a:ext cx="30000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b="1">
                <a:solidFill>
                  <a:schemeClr val="accent1"/>
                </a:solidFill>
              </a:rPr>
              <a:t>Question: </a:t>
            </a:r>
            <a:r>
              <a:rPr lang="en-US" sz="1700">
                <a:solidFill>
                  <a:schemeClr val="dk1"/>
                </a:solidFill>
              </a:rPr>
              <a:t>What types of pro-environmental behaviors are predicted by trust in climate scientists?</a:t>
            </a:r>
            <a:endParaRPr/>
          </a:p>
        </p:txBody>
      </p:sp>
      <p:sp>
        <p:nvSpPr>
          <p:cNvPr id="206" name="Google Shape;206;p25"/>
          <p:cNvSpPr/>
          <p:nvPr/>
        </p:nvSpPr>
        <p:spPr>
          <a:xfrm>
            <a:off x="5189850" y="2205050"/>
            <a:ext cx="6160500" cy="2288700"/>
          </a:xfrm>
          <a:prstGeom prst="rect">
            <a:avLst/>
          </a:prstGeom>
          <a:noFill/>
          <a:ln w="952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207" name="Google Shape;207;p25"/>
          <p:cNvSpPr txBox="1"/>
          <p:nvPr/>
        </p:nvSpPr>
        <p:spPr>
          <a:xfrm>
            <a:off x="5244900" y="2205050"/>
            <a:ext cx="60504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b="1">
                <a:solidFill>
                  <a:schemeClr val="accent1"/>
                </a:solidFill>
              </a:rPr>
              <a:t>Results: </a:t>
            </a:r>
            <a:endParaRPr sz="1700" b="1">
              <a:solidFill>
                <a:schemeClr val="accent1"/>
              </a:solidFill>
            </a:endParaRPr>
          </a:p>
          <a:p>
            <a:pPr marL="0" lvl="0" indent="0" algn="l" rtl="0">
              <a:spcBef>
                <a:spcPts val="0"/>
              </a:spcBef>
              <a:spcAft>
                <a:spcPts val="0"/>
              </a:spcAft>
              <a:buNone/>
            </a:pPr>
            <a:endParaRPr sz="1700" b="1">
              <a:solidFill>
                <a:schemeClr val="accent1"/>
              </a:solidFill>
            </a:endParaRPr>
          </a:p>
          <a:p>
            <a:pPr marL="457200" lvl="0" indent="-336550" algn="l" rtl="0">
              <a:spcBef>
                <a:spcPts val="0"/>
              </a:spcBef>
              <a:spcAft>
                <a:spcPts val="0"/>
              </a:spcAft>
              <a:buClr>
                <a:schemeClr val="dk1"/>
              </a:buClr>
              <a:buSzPts val="1700"/>
              <a:buChar char="●"/>
            </a:pPr>
            <a:r>
              <a:rPr lang="en-US" sz="1700">
                <a:solidFill>
                  <a:schemeClr val="dk1"/>
                </a:solidFill>
              </a:rPr>
              <a:t>Trust in climate scientists predicts both low- and high-impact pro-environmental behaviors</a:t>
            </a:r>
            <a:endParaRPr sz="1700">
              <a:solidFill>
                <a:schemeClr val="dk1"/>
              </a:solidFill>
            </a:endParaRPr>
          </a:p>
        </p:txBody>
      </p:sp>
      <p:pic>
        <p:nvPicPr>
          <p:cNvPr id="208" name="Google Shape;208;p25"/>
          <p:cNvPicPr preferRelativeResize="0"/>
          <p:nvPr/>
        </p:nvPicPr>
        <p:blipFill>
          <a:blip r:embed="rId5">
            <a:alphaModFix/>
          </a:blip>
          <a:stretch>
            <a:fillRect/>
          </a:stretch>
        </p:blipFill>
        <p:spPr>
          <a:xfrm>
            <a:off x="911224" y="3490025"/>
            <a:ext cx="1966025" cy="2617024"/>
          </a:xfrm>
          <a:prstGeom prst="rect">
            <a:avLst/>
          </a:prstGeom>
          <a:noFill/>
          <a:ln>
            <a:noFill/>
          </a:ln>
        </p:spPr>
      </p:pic>
      <p:sp>
        <p:nvSpPr>
          <p:cNvPr id="13" name="Google Shape;100;p17">
            <a:extLst>
              <a:ext uri="{FF2B5EF4-FFF2-40B4-BE49-F238E27FC236}">
                <a16:creationId xmlns:a16="http://schemas.microsoft.com/office/drawing/2014/main" id="{34762078-7AC6-4004-936D-DB35EA1F839A}"/>
              </a:ext>
            </a:extLst>
          </p:cNvPr>
          <p:cNvSpPr txBox="1">
            <a:spLocks noGrp="1"/>
          </p:cNvSpPr>
          <p:nvPr>
            <p:ph type="dt" idx="10"/>
          </p:nvPr>
        </p:nvSpPr>
        <p:spPr>
          <a:xfrm>
            <a:off x="911225" y="6524625"/>
            <a:ext cx="1246716" cy="21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dirty="0"/>
              <a:t>4/25/2022</a:t>
            </a:r>
            <a:endParaRPr dirty="0"/>
          </a:p>
        </p:txBody>
      </p:sp>
    </p:spTree>
  </p:cSld>
  <p:clrMapOvr>
    <a:masterClrMapping/>
  </p:clrMapOvr>
</p:sld>
</file>

<file path=ppt/theme/theme1.xml><?xml version="1.0" encoding="utf-8"?>
<a:theme xmlns:a="http://schemas.openxmlformats.org/drawingml/2006/main" name="UZH">
  <a:themeElements>
    <a:clrScheme name="UZH">
      <a:dk1>
        <a:srgbClr val="000000"/>
      </a:dk1>
      <a:lt1>
        <a:srgbClr val="FFFFFF"/>
      </a:lt1>
      <a:dk2>
        <a:srgbClr val="DADEE2"/>
      </a:dk2>
      <a:lt2>
        <a:srgbClr val="FEDC00"/>
      </a:lt2>
      <a:accent1>
        <a:srgbClr val="0028A5"/>
      </a:accent1>
      <a:accent2>
        <a:srgbClr val="A3ADB7"/>
      </a:accent2>
      <a:accent3>
        <a:srgbClr val="DC6027"/>
      </a:accent3>
      <a:accent4>
        <a:srgbClr val="0B82A0"/>
      </a:accent4>
      <a:accent5>
        <a:srgbClr val="2A7F60"/>
      </a:accent5>
      <a:accent6>
        <a:srgbClr val="91C34A"/>
      </a:accent6>
      <a:hlink>
        <a:srgbClr val="DC6027"/>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ZH">
  <a:themeElements>
    <a:clrScheme name="UZH">
      <a:dk1>
        <a:srgbClr val="000000"/>
      </a:dk1>
      <a:lt1>
        <a:srgbClr val="FFFFFF"/>
      </a:lt1>
      <a:dk2>
        <a:srgbClr val="DADEE2"/>
      </a:dk2>
      <a:lt2>
        <a:srgbClr val="FEDC00"/>
      </a:lt2>
      <a:accent1>
        <a:srgbClr val="0028A5"/>
      </a:accent1>
      <a:accent2>
        <a:srgbClr val="A3ADB7"/>
      </a:accent2>
      <a:accent3>
        <a:srgbClr val="DC6027"/>
      </a:accent3>
      <a:accent4>
        <a:srgbClr val="0B82A0"/>
      </a:accent4>
      <a:accent5>
        <a:srgbClr val="2A7F60"/>
      </a:accent5>
      <a:accent6>
        <a:srgbClr val="91C34A"/>
      </a:accent6>
      <a:hlink>
        <a:srgbClr val="DC6027"/>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8087</Words>
  <Application>Microsoft Office PowerPoint</Application>
  <PresentationFormat>Widescreen</PresentationFormat>
  <Paragraphs>847</Paragraphs>
  <Slides>60</Slides>
  <Notes>59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60</vt:i4>
      </vt:variant>
    </vt:vector>
  </HeadingPairs>
  <TitlesOfParts>
    <vt:vector size="66" baseType="lpstr">
      <vt:lpstr>Arial</vt:lpstr>
      <vt:lpstr>Calibri</vt:lpstr>
      <vt:lpstr>Noto Sans Symbols</vt:lpstr>
      <vt:lpstr>Times New Roman</vt:lpstr>
      <vt:lpstr>UZH</vt:lpstr>
      <vt:lpstr>UZH</vt:lpstr>
      <vt:lpstr>Trust in science and science-related populism:  Implications for the role of science in politics and society  Viktoria Cologna1 &amp; Niels G. Mede2</vt:lpstr>
      <vt:lpstr>PowerPoint Presentation</vt:lpstr>
      <vt:lpstr>Overview   Introduction Trust in climate science  Science-related populism International study on trust in science and science-related populism Discussion: implications of trust and populism Q&amp;A</vt:lpstr>
      <vt:lpstr>Definition of trust</vt:lpstr>
      <vt:lpstr>Why study trust (in science)?</vt:lpstr>
      <vt:lpstr>The role of trust for climate change mitigation and adaptation behaviour: A meta-analysis</vt:lpstr>
      <vt:lpstr>Literature review</vt:lpstr>
      <vt:lpstr>Results</vt:lpstr>
      <vt:lpstr>Trust in climate scientists predicts pro-environmental behavior</vt:lpstr>
      <vt:lpstr>Trust in climate scientists predicts pro-environmental behavior</vt:lpstr>
      <vt:lpstr>Perceived legitimacy of climate scientists in policymaking</vt:lpstr>
      <vt:lpstr>Perceived legitimacy of climate scientists in policymaking</vt:lpstr>
      <vt:lpstr>PowerPoint Presentation</vt:lpstr>
      <vt:lpstr>Criticism, skepticism, and distrust of science</vt:lpstr>
      <vt:lpstr>Criticism, skepticism, and distrust of science</vt:lpstr>
      <vt:lpstr>Criticism, skepticism, and distrust of science</vt:lpstr>
      <vt:lpstr>Criticism, skepticism, and distrust of science</vt:lpstr>
      <vt:lpstr>Criticism, skepticism, and distrust of science</vt:lpstr>
      <vt:lpstr>Conceptualizing science-related populism</vt:lpstr>
      <vt:lpstr>Conceptualizing science-related populism</vt:lpstr>
      <vt:lpstr>Conceptualizing science-related populism</vt:lpstr>
      <vt:lpstr>Conceptualizing science-related populism</vt:lpstr>
      <vt:lpstr>Conceptualizing science-related populism</vt:lpstr>
      <vt:lpstr>Conceptualizing science-related populism</vt:lpstr>
      <vt:lpstr>Conceptualizing science-related populism</vt:lpstr>
      <vt:lpstr>Conceptualizing science-related populism</vt:lpstr>
      <vt:lpstr>Measurement of science-related populist attitudes (Mede et al., 2021)</vt:lpstr>
      <vt:lpstr>Measurement of science-related populist attitudes (Mede et al., 2021)</vt:lpstr>
      <vt:lpstr>Prevalence and correlates of science-related populist attitudes (Mede et al., under review)</vt:lpstr>
      <vt:lpstr>The impact of the COVID-19 pandemic on science-related populism (Mede &amp; Schäfer, 2022)</vt:lpstr>
      <vt:lpstr>Science-related populism vis-à-vis political populism (Eberl et al., under review)</vt:lpstr>
      <vt:lpstr>Communication behavior of science-related populists (Mede, Schäfer, &amp; Metag, under review)</vt:lpstr>
      <vt:lpstr>Science-related populism, overconfidence, and social media use (Mede et al., under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Trust and populism: Implications for the role of science in policy-making</vt:lpstr>
      <vt:lpstr>Trust and populism: How to establish the former and challenge the latter?</vt:lpstr>
      <vt:lpstr>Trust and populism: How to establish the former and challenge the latter?</vt:lpstr>
      <vt:lpstr>Prevalent but flawed assumptions about the audiences of science and politics</vt:lpstr>
      <vt:lpstr>PowerPoint Presentation</vt:lpstr>
      <vt:lpstr>References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Trust in science and science-related populism:  Implications for the role of science in politics and society  Viktoria Cologna1 &amp; Niels G. Mede2</dc:title>
  <dc:creator>Viktoria Cologna</dc:creator>
  <cp:lastModifiedBy>Cologna, Viktoria</cp:lastModifiedBy>
  <cp:revision>5</cp:revision>
  <dcterms:modified xsi:type="dcterms:W3CDTF">2022-04-25T17:30:24Z</dcterms:modified>
</cp:coreProperties>
</file>